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9" r:id="rId2"/>
    <p:sldId id="272" r:id="rId3"/>
    <p:sldId id="281" r:id="rId4"/>
    <p:sldId id="282" r:id="rId5"/>
    <p:sldId id="283" r:id="rId6"/>
    <p:sldId id="284" r:id="rId7"/>
    <p:sldId id="285" r:id="rId8"/>
    <p:sldId id="306" r:id="rId9"/>
    <p:sldId id="286" r:id="rId10"/>
    <p:sldId id="287" r:id="rId11"/>
    <p:sldId id="289" r:id="rId12"/>
    <p:sldId id="293" r:id="rId13"/>
    <p:sldId id="290" r:id="rId14"/>
    <p:sldId id="291" r:id="rId15"/>
    <p:sldId id="292" r:id="rId16"/>
    <p:sldId id="294" r:id="rId17"/>
    <p:sldId id="305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7" r:id="rId27"/>
    <p:sldId id="303" r:id="rId28"/>
    <p:sldId id="304" r:id="rId29"/>
    <p:sldId id="280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247"/>
    <a:srgbClr val="1E3C7C"/>
    <a:srgbClr val="89D396"/>
    <a:srgbClr val="5A7F8F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536" y="66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1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5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0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6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1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7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4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8ACC-5D46-4422-9984-9D4F80DA6E27}" type="datetimeFigureOut">
              <a:rPr lang="pt-BR" smtClean="0"/>
              <a:pPr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3" name="Rectangle 11"/>
          <p:cNvSpPr/>
          <p:nvPr/>
        </p:nvSpPr>
        <p:spPr>
          <a:xfrm>
            <a:off x="495300" y="4531473"/>
            <a:ext cx="3874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Leonardo Oliveira Marion</a:t>
            </a:r>
          </a:p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Jânio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Mendes Ayres</a:t>
            </a:r>
          </a:p>
        </p:txBody>
      </p:sp>
      <p:sp>
        <p:nvSpPr>
          <p:cNvPr id="24" name="TextBox 9"/>
          <p:cNvSpPr txBox="1"/>
          <p:nvPr/>
        </p:nvSpPr>
        <p:spPr>
          <a:xfrm>
            <a:off x="495300" y="3417434"/>
            <a:ext cx="7800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COMUNICAÇÃO EM SITUAÇÃO DE CRISE: CAMPANHA TODOS CONTRA O CORONAVÍRUS</a:t>
            </a:r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4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1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4" name="Imagem 3" descr="Ônibus de transporte público&#10;&#10;Descrição gerada automaticamente">
            <a:extLst>
              <a:ext uri="{FF2B5EF4-FFF2-40B4-BE49-F238E27FC236}">
                <a16:creationId xmlns:a16="http://schemas.microsoft.com/office/drawing/2014/main" id="{72C94315-120C-4289-84C8-E5E0E2112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3" y="1036580"/>
            <a:ext cx="4733671" cy="4733671"/>
          </a:xfrm>
          <a:prstGeom prst="rect">
            <a:avLst/>
          </a:prstGeom>
        </p:spPr>
      </p:pic>
      <p:pic>
        <p:nvPicPr>
          <p:cNvPr id="9" name="Imagem 8" descr="Uma imagem contendo mesa, mulher, cozinha, homem&#10;&#10;Descrição gerada automaticamente">
            <a:extLst>
              <a:ext uri="{FF2B5EF4-FFF2-40B4-BE49-F238E27FC236}">
                <a16:creationId xmlns:a16="http://schemas.microsoft.com/office/drawing/2014/main" id="{1E8EABCE-0AB7-4D95-AFC4-C0E6E85791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0"/>
          <a:stretch/>
        </p:blipFill>
        <p:spPr>
          <a:xfrm>
            <a:off x="5804453" y="1062164"/>
            <a:ext cx="2634654" cy="47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086678"/>
            <a:ext cx="8037815" cy="4492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Medidas de distanciamento e isolamento social já haviam sido decretadas pelas autoridades. Uso da máscara ainda não era obrigatório.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Materiais produzidos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Redes sociais: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conteúdos para facilitar a rotina durante o isolamento social (dica de filme, leitura, atividades com crianças, exercícios e cursos on-line gratuitos); passo a passo de como fazer uma máscara.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Comunicação externa nas estações: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materiais recomendando o uso da máscara.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2: FIQUE EM CASA E MANTENHA A SAÚDE MENTAL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9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2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F3130BE8-F462-4F9C-9458-7842F96B6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3" y="980662"/>
            <a:ext cx="3681577" cy="3068226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FFD9441A-CC1D-43AD-9BDB-E0930F184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37" y="2514775"/>
            <a:ext cx="3928941" cy="32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2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2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337BD63A-DF4B-4538-B8C5-823AC7AB1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48" y="2490603"/>
            <a:ext cx="3907234" cy="3259285"/>
          </a:xfrm>
          <a:prstGeom prst="rect">
            <a:avLst/>
          </a:prstGeom>
        </p:spPr>
      </p:pic>
      <p:pic>
        <p:nvPicPr>
          <p:cNvPr id="8" name="Imagem 7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ACC4A21D-D751-439A-8281-72770A71F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8" y="959110"/>
            <a:ext cx="3911142" cy="32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5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2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7" name="Imagem 6" descr="Uma imagem contendo gráfico&#10;&#10;Descrição gerada automaticamente">
            <a:extLst>
              <a:ext uri="{FF2B5EF4-FFF2-40B4-BE49-F238E27FC236}">
                <a16:creationId xmlns:a16="http://schemas.microsoft.com/office/drawing/2014/main" id="{D05C9EB5-4566-4754-9988-1D95D8BEB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3" y="1030397"/>
            <a:ext cx="3987849" cy="3323473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ED24D847-0106-4F02-8379-B65A14EAF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64" y="2390681"/>
            <a:ext cx="3987849" cy="33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3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2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5C9EB5-4566-4754-9988-1D95D8BEB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893" y="1030397"/>
            <a:ext cx="3987848" cy="33234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D24D847-0106-4F02-8379-B65A14EAF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683" y="2390681"/>
            <a:ext cx="3987211" cy="33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4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086677"/>
            <a:ext cx="8037815" cy="47442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Uso de máscara obrigatório nos meios de transporte público coletivos (decreto estadual 55.220)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Distanciamento social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Materiais produzidos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rgbClr val="FF0000"/>
                </a:solidFill>
                <a:latin typeface="+mj-lt"/>
              </a:rPr>
              <a:t>Guia Use máscara e siga as dicas do </a:t>
            </a:r>
            <a:r>
              <a:rPr lang="pt-BR" sz="2000" dirty="0" err="1">
                <a:solidFill>
                  <a:srgbClr val="FF0000"/>
                </a:solidFill>
                <a:latin typeface="+mj-lt"/>
              </a:rPr>
              <a:t>Zurbinho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.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Comunicação interna: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cartazes para murais, elevadores e avisos internos.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Comunicação externa nas estações: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imagens para monitores trens e estações, cartazes para murais, placas para bloqueios.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3: USO DA MÁSCARA É OBRIGATÓRIO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31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086678"/>
            <a:ext cx="8037815" cy="4492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Materiais produzidos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Vídeos.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Redes sociais: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cards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para informar sobre uso obrigatório da máscara e conscientizar sobre a importância do distanciamento social.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Adesivagem da entrada da Estação Mercado.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#EuTrabalhoContraaPandemia.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3: USO DA MÁSCARA É OBRIGATÓRIO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6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3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130BE8-F462-4F9C-9458-7842F96B6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9003"/>
          <a:stretch/>
        </p:blipFill>
        <p:spPr>
          <a:xfrm>
            <a:off x="410818" y="906836"/>
            <a:ext cx="4384560" cy="43582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FD9441A-CC1D-43AD-9BDB-E0930F1847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r="11661"/>
          <a:stretch/>
        </p:blipFill>
        <p:spPr>
          <a:xfrm>
            <a:off x="4177605" y="1990280"/>
            <a:ext cx="4800314" cy="3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3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3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130BE8-F462-4F9C-9458-7842F96B6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11" y="905422"/>
            <a:ext cx="6578275" cy="49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378226"/>
            <a:ext cx="7724732" cy="32202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Bacharel em Relações Públicas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Pós-graduando em Influência Digital: conteúdo e estratégia pela PUCRS.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Empresa de Trens Urbanos de Porto Alegre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Ações de relacionamento com a comunidade, comunicação interna, eventos e ações socioculturais.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SOBRE MIM…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3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130BE8-F462-4F9C-9458-7842F96B6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11" y="905422"/>
            <a:ext cx="6578274" cy="49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5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3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29F000C-1E5A-48D9-8B27-31320109D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3"/>
          <a:stretch/>
        </p:blipFill>
        <p:spPr>
          <a:xfrm>
            <a:off x="552737" y="1102064"/>
            <a:ext cx="8038526" cy="44903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509F83-F60B-41BC-AD56-89C516ECC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3"/>
          <a:stretch/>
        </p:blipFill>
        <p:spPr>
          <a:xfrm>
            <a:off x="705137" y="1254464"/>
            <a:ext cx="8038526" cy="44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73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3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BBC2E13-F18F-4902-8CE3-4B1C3F7FC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" r="-1"/>
          <a:stretch/>
        </p:blipFill>
        <p:spPr>
          <a:xfrm>
            <a:off x="1537251" y="844220"/>
            <a:ext cx="3515192" cy="250645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C048ED7-6502-41A8-BBB4-7D8C10832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95" y="844220"/>
            <a:ext cx="3178575" cy="26402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2512A08-E76E-4FA2-9042-3086F07DF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156021"/>
            <a:ext cx="3259093" cy="272151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C277471-2EAF-4A1A-BB26-5E7E3D02F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55" y="3156022"/>
            <a:ext cx="3348491" cy="27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90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3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2771B13-4EA6-4BE5-970B-837218542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50" y="874666"/>
            <a:ext cx="4821263" cy="30286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78E3BDD-CA41-4614-A9DF-5137E08CE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887" y="2741667"/>
            <a:ext cx="4943061" cy="31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2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3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BEACFC5-2A47-4426-B6AD-1E1440A77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3" y="915434"/>
            <a:ext cx="7577138" cy="45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086678"/>
            <a:ext cx="8037815" cy="4492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Campanha foi essencial e impactou na percepção do público usuário sobre a atuação da empresa em meio à pandemia causada pelo novo coronavírus.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Sentimento de união e de pertencimento entre os funcionários.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Referência local.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Ampliou a divulgação de notícias positivas nos veículos de imprensa.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 E CONCLUSÕES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34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086678"/>
            <a:ext cx="8037815" cy="4492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rgbClr val="FF0000"/>
                </a:solidFill>
                <a:latin typeface="+mj-lt"/>
              </a:rPr>
              <a:t>A comunicação tem uma função social.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Campanha ainda em desenvolvimento e modificações.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 E CONCLUSÕES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993913"/>
            <a:ext cx="8037815" cy="48595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PSICOLOGIA das Cores no Marketing. </a:t>
            </a:r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Cristiane </a:t>
            </a:r>
            <a:r>
              <a:rPr lang="pt-BR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Thiel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2020. Disponível em: &lt;https://cristianethiel.com.br/a-psicologia-das-cores-no-marketing/&gt;. Acesso em: 27 jun. 2020.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COMO Usar a Psicologia das Cores para Otimizar seu Marketing Online. </a:t>
            </a:r>
            <a:r>
              <a:rPr lang="pt-BR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SemRush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2020. Disponível em: &lt;https://pt.semrush.com/blog/como-usar-a-psicologia-das-cores-para-otimizar-seu-marketing-online/?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kw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=&amp;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cmp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BR_POR_SRCH_DSA_Blog_SEO_PT&amp;label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dsa_pagefeed&amp;Network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g&amp;Device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c&amp;utm_content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=431555593390&amp;kwid=dsa-897840244969&amp;cmpid=9874598594&amp;gclid=CjwKCAjwrvv3BRAJEiwAhwOdMy0uqscSYMmS2V8tzARggLxw5VZXHA4GBYxvYkFbUDJem2QQm46_BRoChBIQAvD_BwE&gt;. Acesso em: 27 jun. 2020.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CRISE. In: </a:t>
            </a:r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MICHAELIS Dicionário brasileiro da língua portuguesa.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Disponível em: &lt;https://michaelis.uol.com.br/moderno-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portugues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/busca/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portugues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-brasileiro/crise/&gt;. Acesso em: 22 jun. 2020.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[INFOGRÁFICO] A Psicologia das Cores no Marketing e no Dia-a-Dia. </a:t>
            </a:r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 de Blog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2020. Disponível em: &lt;https://viverdeblog.com/psicologia-das-cores/&gt;. Acesso em: 27 jun. 2020.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REFERÊNCIAS BIBLIOGRÁFICAS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2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086678"/>
            <a:ext cx="8037815" cy="4492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FORTES, 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Waldyr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Gutierrez. </a:t>
            </a:r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Relações Públicas: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processo, funções, tecnologia e estratégias. 3. ed. rev. São Paulo: 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Summus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2003.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KUNSCH, Margarida Maria 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Krohling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Planejamento de relações públicas na comunicação integrada.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São Paulo: 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Summus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2016.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LUFT, Celso Pedro. </a:t>
            </a:r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Minidicionário Luft.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São Paulo: Ática, 2001.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MATOS, 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Heloiza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A comunicação pública na perspectiva da teoria do reconhecimento. In: KUNSCH, Margarida Maria 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Krohling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(org.). </a:t>
            </a:r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Comunicação pública, sociedade e cidadania.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1. ed. São Caetano do Sul, SP: Difusão Editora, 2011.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OPINIONBOX. </a:t>
            </a:r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Impactos nos hábitos de compra e consumo.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Disponível em: &lt;https://materiais.opinionbox.com/pesquisa-</a:t>
            </a: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coronavirus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&gt;. Acesso em: 25 jun. 2020.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TRENSURB. </a:t>
            </a:r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Planejamento Estratégico Ciclo 2016-2020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Disponível em: &lt;http://trensurb.gov.br/paginas/upload/files/Planejamento%20estrat%C3%A9gico%20ciclo%202016-2020_REC_0001-2020.pdf&gt;. Acesso em: 22 jun. 2020.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REFERÊNCIAS BIBLIOGRÁFICAS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7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4" name="TextBox 9"/>
          <p:cNvSpPr txBox="1"/>
          <p:nvPr/>
        </p:nvSpPr>
        <p:spPr>
          <a:xfrm>
            <a:off x="495300" y="3417434"/>
            <a:ext cx="780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Obrigado!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6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590262"/>
            <a:ext cx="8037815" cy="39889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Estratégias de comunicação com os usuários do serviço e com o público interno.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Compromisso social.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Alinhamento à filosofia da empresa.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Manter, reforçar e/ou restabelecer a confiança da população na empresa.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INTRODUÇÃO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4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590262"/>
            <a:ext cx="8037815" cy="39889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dirty="0">
                <a:solidFill>
                  <a:srgbClr val="FF0000"/>
                </a:solidFill>
                <a:latin typeface="+mj-lt"/>
              </a:rPr>
              <a:t>Crise: 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conjuntura de incertezas e dificuldades, onde a dúvida, a incerteza se tornam latentes.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Novo agente do coronavírus é identificado e, rapidamente, espalha-se pelo mundo.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Comportamento coletivo de preocupações e medo.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DIAGNÓSTICO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590262"/>
            <a:ext cx="8037815" cy="39889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Necessidade de munir as pessoas com informações seguras e de fonte confiável.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dirty="0">
                <a:solidFill>
                  <a:srgbClr val="FF0000"/>
                </a:solidFill>
                <a:latin typeface="+mj-lt"/>
              </a:rPr>
              <a:t>As organizações têm obrigação de dar informações e prestar conta à sociedade (KUNSCH, 2016) e o sentimento coletivo ou público pode voltar-se contra ou a favor de uma organização (FORTES, 2003).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empresa realizou diversas ações para combater a doença e era necessário levar essas informações às pessoas.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DIAGNÓSTICO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1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590262"/>
            <a:ext cx="8037815" cy="39889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Campanha educativa e informativa.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Imagem positiva e responsável da empresa diante da opinião pública em geral.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Cores predominantes: amarelo e vermelho.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Dividida em 3 fases.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8028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TODOS CONTRA O CORONAVÍUS: O PODER DA BOA COMUNICAÇÃO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086678"/>
            <a:ext cx="8037815" cy="4492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Fevereiro, antes das medidas de isolamento social.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Materiais produzidos: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rgbClr val="FF0000"/>
                </a:solidFill>
                <a:latin typeface="+mj-lt"/>
              </a:rPr>
              <a:t>Guia Todos contra o coronavírus.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Redes sociais: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cards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com orientações de prevenção.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Assessoria de imprensa: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releases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 entrevistas.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1: FOCANDO NA PREVENÇÃO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2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7" y="1086678"/>
            <a:ext cx="8037815" cy="4492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Fevereiro, antes das medidas de isolamento social.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 algn="just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Materiais produzidos: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Comunicação interna: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materiais com orientações para prevenção, vídeos motivacionais e interna com profissional da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Comunicação externa nas estações: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materiais de comunicação com os usuários informando rotinas de serviço alteradas.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1: FOCANDO NA PREVENÇÃO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802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FASE 1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" name="Imagem 2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80208EC4-D859-4CF3-962A-EDBEB9164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979078"/>
            <a:ext cx="4492486" cy="1762550"/>
          </a:xfrm>
          <a:prstGeom prst="rect">
            <a:avLst/>
          </a:prstGeom>
        </p:spPr>
      </p:pic>
      <p:pic>
        <p:nvPicPr>
          <p:cNvPr id="6" name="Imagem 5" descr="Uma imagem contendo screenshot&#10;&#10;Descrição gerada automaticamente">
            <a:extLst>
              <a:ext uri="{FF2B5EF4-FFF2-40B4-BE49-F238E27FC236}">
                <a16:creationId xmlns:a16="http://schemas.microsoft.com/office/drawing/2014/main" id="{D8AD40E3-7399-4E23-BBCC-6FB897DB3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2879891"/>
            <a:ext cx="3598837" cy="2999031"/>
          </a:xfrm>
          <a:prstGeom prst="rect">
            <a:avLst/>
          </a:prstGeom>
        </p:spPr>
      </p:pic>
      <p:pic>
        <p:nvPicPr>
          <p:cNvPr id="8" name="Imagem 7" descr="Uma imagem contendo mesa&#10;&#10;Descrição gerada automaticamente">
            <a:extLst>
              <a:ext uri="{FF2B5EF4-FFF2-40B4-BE49-F238E27FC236}">
                <a16:creationId xmlns:a16="http://schemas.microsoft.com/office/drawing/2014/main" id="{6E902281-C1D1-48EE-B6C9-E2DA0F9D0B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338"/>
          <a:stretch/>
        </p:blipFill>
        <p:spPr>
          <a:xfrm>
            <a:off x="5780173" y="979078"/>
            <a:ext cx="2953009" cy="47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86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1724</TotalTime>
  <Words>1036</Words>
  <Application>Microsoft Office PowerPoint</Application>
  <PresentationFormat>Apresentação na tela (4:3)</PresentationFormat>
  <Paragraphs>119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 Estudio</dc:creator>
  <cp:lastModifiedBy>Leonardo Marion</cp:lastModifiedBy>
  <cp:revision>83</cp:revision>
  <dcterms:created xsi:type="dcterms:W3CDTF">2019-06-17T19:57:39Z</dcterms:created>
  <dcterms:modified xsi:type="dcterms:W3CDTF">2020-07-06T00:07:03Z</dcterms:modified>
</cp:coreProperties>
</file>