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8"/>
  </p:notesMasterIdLst>
  <p:sldIdLst>
    <p:sldId id="279" r:id="rId5"/>
    <p:sldId id="272" r:id="rId6"/>
    <p:sldId id="280" r:id="rId7"/>
    <p:sldId id="282" r:id="rId8"/>
    <p:sldId id="281"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271" r:id="rId27"/>
  </p:sldIdLst>
  <p:sldSz cx="9144000" cy="6858000" type="screen4x3"/>
  <p:notesSz cx="6858000" cy="9144000"/>
  <p:embeddedFontLst>
    <p:embeddedFont>
      <p:font typeface="Calibri Light" panose="020F0302020204030204" pitchFamily="34" charset="0"/>
      <p:regular r:id="rId29"/>
      <p:italic r:id="rId30"/>
    </p:embeddedFont>
    <p:embeddedFont>
      <p:font typeface="Calibri" panose="020F0502020204030204" pitchFamily="34" charset="0"/>
      <p:regular r:id="rId31"/>
      <p:bold r:id="rId32"/>
      <p:italic r:id="rId33"/>
      <p:boldItalic r:id="rId34"/>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247"/>
    <a:srgbClr val="1E3C7C"/>
    <a:srgbClr val="89D396"/>
    <a:srgbClr val="5A7F8F"/>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54" autoAdjust="0"/>
    <p:restoredTop sz="94660"/>
  </p:normalViewPr>
  <p:slideViewPr>
    <p:cSldViewPr snapToGrid="0" showGuides="1">
      <p:cViewPr varScale="1">
        <p:scale>
          <a:sx n="68" d="100"/>
          <a:sy n="68" d="100"/>
        </p:scale>
        <p:origin x="1656" y="72"/>
      </p:cViewPr>
      <p:guideLst>
        <p:guide orient="horz" pos="2137"/>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pt-BR" sz="1862" b="0" i="0" u="none" strike="noStrike" kern="1200" spc="0" baseline="0" noProof="0">
                <a:solidFill>
                  <a:srgbClr val="747678"/>
                </a:solidFill>
                <a:latin typeface="+mn-lt"/>
                <a:ea typeface="+mn-ea"/>
                <a:cs typeface="+mn-cs"/>
              </a:defRPr>
            </a:pPr>
            <a:r>
              <a:rPr lang="pt-BR" noProof="0" dirty="0"/>
              <a:t>Dormentes</a:t>
            </a:r>
            <a:r>
              <a:rPr lang="pt-BR" baseline="0" noProof="0" dirty="0"/>
              <a:t> Inservíveis 2016</a:t>
            </a:r>
            <a:endParaRPr lang="pt-BR" noProof="0" dirty="0"/>
          </a:p>
        </c:rich>
      </c:tx>
      <c:overlay val="0"/>
      <c:spPr>
        <a:noFill/>
        <a:ln>
          <a:noFill/>
        </a:ln>
        <a:effectLst/>
      </c:spPr>
      <c:txPr>
        <a:bodyPr rot="0" spcFirstLastPara="1" vertOverflow="ellipsis" vert="horz" wrap="square" anchor="ctr" anchorCtr="1"/>
        <a:lstStyle/>
        <a:p>
          <a:pPr>
            <a:defRPr lang="pt-BR" sz="1862" b="0" i="0" u="none" strike="noStrike" kern="1200" spc="0" baseline="0" noProof="0">
              <a:solidFill>
                <a:srgbClr val="747678"/>
              </a:solidFill>
              <a:latin typeface="+mn-lt"/>
              <a:ea typeface="+mn-ea"/>
              <a:cs typeface="+mn-cs"/>
            </a:defRPr>
          </a:pPr>
          <a:endParaRPr lang="pt-BR"/>
        </a:p>
      </c:txPr>
    </c:title>
    <c:autoTitleDeleted val="0"/>
    <c:plotArea>
      <c:layout/>
      <c:barChart>
        <c:barDir val="col"/>
        <c:grouping val="clustered"/>
        <c:varyColors val="0"/>
        <c:ser>
          <c:idx val="0"/>
          <c:order val="0"/>
          <c:tx>
            <c:strRef>
              <c:f>Planilha1!$B$1</c:f>
              <c:strCache>
                <c:ptCount val="1"/>
                <c:pt idx="0">
                  <c:v>Sleepers unserviceable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Steel</c:v>
                </c:pt>
                <c:pt idx="1">
                  <c:v>Wood</c:v>
                </c:pt>
                <c:pt idx="2">
                  <c:v>Totality</c:v>
                </c:pt>
              </c:strCache>
            </c:strRef>
          </c:cat>
          <c:val>
            <c:numRef>
              <c:f>Planilha1!$B$2:$B$4</c:f>
              <c:numCache>
                <c:formatCode>General</c:formatCode>
                <c:ptCount val="3"/>
                <c:pt idx="0">
                  <c:v>138339</c:v>
                </c:pt>
                <c:pt idx="1">
                  <c:v>82287</c:v>
                </c:pt>
                <c:pt idx="2">
                  <c:v>220626</c:v>
                </c:pt>
              </c:numCache>
            </c:numRef>
          </c:val>
          <c:extLst>
            <c:ext xmlns:c16="http://schemas.microsoft.com/office/drawing/2014/chart" uri="{C3380CC4-5D6E-409C-BE32-E72D297353CC}">
              <c16:uniqueId val="{00000000-9577-4515-B26F-BF58CFE76AAE}"/>
            </c:ext>
          </c:extLst>
        </c:ser>
        <c:dLbls>
          <c:showLegendKey val="0"/>
          <c:showVal val="0"/>
          <c:showCatName val="0"/>
          <c:showSerName val="0"/>
          <c:showPercent val="0"/>
          <c:showBubbleSize val="0"/>
        </c:dLbls>
        <c:gapWidth val="75"/>
        <c:overlap val="40"/>
        <c:axId val="-55907552"/>
        <c:axId val="-55919520"/>
      </c:barChart>
      <c:catAx>
        <c:axId val="-5590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47678"/>
                </a:solidFill>
                <a:latin typeface="+mn-lt"/>
                <a:ea typeface="+mn-ea"/>
                <a:cs typeface="+mn-cs"/>
              </a:defRPr>
            </a:pPr>
            <a:endParaRPr lang="pt-BR"/>
          </a:p>
        </c:txPr>
        <c:crossAx val="-55919520"/>
        <c:crosses val="autoZero"/>
        <c:auto val="1"/>
        <c:lblAlgn val="ctr"/>
        <c:lblOffset val="100"/>
        <c:noMultiLvlLbl val="0"/>
      </c:catAx>
      <c:valAx>
        <c:axId val="-55919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747678"/>
                </a:solidFill>
                <a:latin typeface="+mn-lt"/>
                <a:ea typeface="+mn-ea"/>
                <a:cs typeface="+mn-cs"/>
              </a:defRPr>
            </a:pPr>
            <a:endParaRPr lang="pt-BR"/>
          </a:p>
        </c:txPr>
        <c:crossAx val="-5590755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747678"/>
          </a:solidFill>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19527-82DA-4411-BE84-CD2C0D1D50F8}"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pt-BR"/>
        </a:p>
      </dgm:t>
    </dgm:pt>
    <dgm:pt modelId="{68900B6C-7BC5-4456-B9F4-AE5DF100AC82}">
      <dgm:prSet phldrT="[Texto]" custT="1"/>
      <dgm:spPr/>
      <dgm:t>
        <a:bodyPr/>
        <a:lstStyle/>
        <a:p>
          <a:r>
            <a:rPr lang="pt-BR" sz="2400" dirty="0"/>
            <a:t>1985</a:t>
          </a:r>
        </a:p>
      </dgm:t>
    </dgm:pt>
    <dgm:pt modelId="{00EB87D4-DC25-45D8-8A1D-0C6BDB47564F}" type="parTrans" cxnId="{2D89F65F-7C68-4713-B71E-FE49B634D228}">
      <dgm:prSet/>
      <dgm:spPr/>
      <dgm:t>
        <a:bodyPr/>
        <a:lstStyle/>
        <a:p>
          <a:endParaRPr lang="pt-BR"/>
        </a:p>
      </dgm:t>
    </dgm:pt>
    <dgm:pt modelId="{90B159A8-ADE3-4F43-9BE4-38E1A0501616}" type="sibTrans" cxnId="{2D89F65F-7C68-4713-B71E-FE49B634D228}">
      <dgm:prSet/>
      <dgm:spPr/>
      <dgm:t>
        <a:bodyPr/>
        <a:lstStyle/>
        <a:p>
          <a:endParaRPr lang="pt-BR"/>
        </a:p>
      </dgm:t>
    </dgm:pt>
    <dgm:pt modelId="{7378603C-528F-4A85-B958-25BDAE5F2F38}">
      <dgm:prSet phldrT="[Texto]" custT="1"/>
      <dgm:spPr>
        <a:noFill/>
        <a:ln>
          <a:noFill/>
        </a:ln>
        <a:effectLst/>
      </dgm:spPr>
      <dgm:t>
        <a:bodyPr spcFirstLastPara="0" vert="horz" wrap="square" lIns="91440" tIns="45720" rIns="91440" bIns="45720" numCol="1" spcCol="1270" anchor="t" anchorCtr="0" compatLnSpc="1">
          <a:prstTxWarp prst="textNoShape">
            <a:avLst/>
          </a:prstTxWarp>
        </a:bodyPr>
        <a:lstStyle/>
        <a:p>
          <a:pPr marL="171450" lvl="1" indent="-171450" algn="just" defTabSz="800100">
            <a:lnSpc>
              <a:spcPct val="90000"/>
            </a:lnSpc>
            <a:spcBef>
              <a:spcPct val="0"/>
            </a:spcBef>
            <a:spcAft>
              <a:spcPct val="15000"/>
            </a:spcAft>
            <a:buChar char="•"/>
          </a:pPr>
          <a:r>
            <a:rPr lang="pt-BR" sz="1600" kern="1200" dirty="0">
              <a:solidFill>
                <a:srgbClr val="747678"/>
              </a:solidFill>
              <a:latin typeface="Arial"/>
              <a:ea typeface="+mn-ea"/>
              <a:cs typeface="+mn-cs"/>
            </a:rPr>
            <a:t>Devido a acordos comerciais entre a Vale e siderúrgicas romenas iniciaram-se os testes com dormentes de aço na EFVM.</a:t>
          </a:r>
        </a:p>
      </dgm:t>
    </dgm:pt>
    <dgm:pt modelId="{082FCA50-8313-49FD-A1AF-1441DDEEEF8A}" type="parTrans" cxnId="{65DBA6D3-D75E-4157-9FD2-9A63CFA3150D}">
      <dgm:prSet/>
      <dgm:spPr/>
      <dgm:t>
        <a:bodyPr/>
        <a:lstStyle/>
        <a:p>
          <a:endParaRPr lang="pt-BR"/>
        </a:p>
      </dgm:t>
    </dgm:pt>
    <dgm:pt modelId="{1DEDA037-02F5-4768-B1BA-48477F1D2044}" type="sibTrans" cxnId="{65DBA6D3-D75E-4157-9FD2-9A63CFA3150D}">
      <dgm:prSet/>
      <dgm:spPr/>
      <dgm:t>
        <a:bodyPr/>
        <a:lstStyle/>
        <a:p>
          <a:endParaRPr lang="pt-BR"/>
        </a:p>
      </dgm:t>
    </dgm:pt>
    <dgm:pt modelId="{04E94D4B-CCE6-4834-9D1F-793F10003E5A}">
      <dgm:prSet phldrT="[Texto]" custT="1"/>
      <dgm:spPr>
        <a:solidFill>
          <a:srgbClr val="007E7A">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96012" tIns="32004" rIns="32004" bIns="32004" numCol="1" spcCol="1270" anchor="ctr" anchorCtr="0"/>
        <a:lstStyle/>
        <a:p>
          <a:r>
            <a:rPr lang="pt-BR" sz="2400" kern="1200" dirty="0">
              <a:solidFill>
                <a:srgbClr val="FFFFFF"/>
              </a:solidFill>
              <a:latin typeface="Arial"/>
              <a:ea typeface="+mn-ea"/>
              <a:cs typeface="+mn-cs"/>
            </a:rPr>
            <a:t>2001</a:t>
          </a:r>
        </a:p>
      </dgm:t>
    </dgm:pt>
    <dgm:pt modelId="{EC1284A9-F6AC-4F35-8FF6-CBDE161285B8}" type="parTrans" cxnId="{087B48FD-A936-4DBA-A2CF-15FEECD87254}">
      <dgm:prSet/>
      <dgm:spPr/>
      <dgm:t>
        <a:bodyPr/>
        <a:lstStyle/>
        <a:p>
          <a:endParaRPr lang="pt-BR"/>
        </a:p>
      </dgm:t>
    </dgm:pt>
    <dgm:pt modelId="{9BC7E710-A94A-42B6-95EC-08C4B9DE53FE}" type="sibTrans" cxnId="{087B48FD-A936-4DBA-A2CF-15FEECD87254}">
      <dgm:prSet/>
      <dgm:spPr/>
      <dgm:t>
        <a:bodyPr/>
        <a:lstStyle/>
        <a:p>
          <a:endParaRPr lang="pt-BR"/>
        </a:p>
      </dgm:t>
    </dgm:pt>
    <dgm:pt modelId="{29BA703D-786A-4309-9B5B-B1C30F054FBD}">
      <dgm:prSet phldrT="[Texto]" custT="1"/>
      <dgm:spPr>
        <a:noFill/>
        <a:ln>
          <a:noFill/>
        </a:ln>
        <a:effectLst/>
      </dgm:spPr>
      <dgm:t>
        <a:bodyPr spcFirstLastPara="0" vert="horz" wrap="square" lIns="91440" tIns="45720" rIns="91440" bIns="45720" numCol="1" spcCol="1270" anchor="t" anchorCtr="0" compatLnSpc="1">
          <a:prstTxWarp prst="textNoShape">
            <a:avLst/>
          </a:prstTxWarp>
        </a:bodyPr>
        <a:lstStyle/>
        <a:p>
          <a:pPr marL="171450" lvl="1" indent="-171450" algn="just" defTabSz="800100">
            <a:lnSpc>
              <a:spcPct val="90000"/>
            </a:lnSpc>
            <a:spcBef>
              <a:spcPct val="0"/>
            </a:spcBef>
            <a:spcAft>
              <a:spcPct val="15000"/>
            </a:spcAft>
            <a:buChar char="•"/>
          </a:pPr>
          <a:r>
            <a:rPr lang="pt-BR" sz="1600" kern="1200" noProof="0" dirty="0">
              <a:solidFill>
                <a:srgbClr val="747678"/>
              </a:solidFill>
              <a:latin typeface="Arial"/>
              <a:ea typeface="+mn-ea"/>
              <a:cs typeface="+mn-cs"/>
            </a:rPr>
            <a:t>Desenvolvimento de um fornecedor nacional.</a:t>
          </a:r>
        </a:p>
      </dgm:t>
    </dgm:pt>
    <dgm:pt modelId="{DCB340B5-C65D-4F50-9E8C-8605B1A8F5D7}" type="parTrans" cxnId="{4F650963-E94E-4D52-BACB-C78CD843E92F}">
      <dgm:prSet/>
      <dgm:spPr/>
      <dgm:t>
        <a:bodyPr/>
        <a:lstStyle/>
        <a:p>
          <a:endParaRPr lang="pt-BR"/>
        </a:p>
      </dgm:t>
    </dgm:pt>
    <dgm:pt modelId="{2D74070D-B89D-4B81-B6B3-869E5B0FFAAB}" type="sibTrans" cxnId="{4F650963-E94E-4D52-BACB-C78CD843E92F}">
      <dgm:prSet/>
      <dgm:spPr/>
      <dgm:t>
        <a:bodyPr/>
        <a:lstStyle/>
        <a:p>
          <a:endParaRPr lang="pt-BR"/>
        </a:p>
      </dgm:t>
    </dgm:pt>
    <dgm:pt modelId="{2F480634-399C-483A-AFE5-ABA6667EC903}">
      <dgm:prSet phldrT="[Texto]" custT="1"/>
      <dgm:spPr>
        <a:solidFill>
          <a:srgbClr val="007E7A">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96012" tIns="32004" rIns="32004" bIns="32004" numCol="1" spcCol="1270" anchor="ctr" anchorCtr="0"/>
        <a:lstStyle/>
        <a:p>
          <a:r>
            <a:rPr lang="pt-BR" sz="2400" kern="1200" dirty="0">
              <a:solidFill>
                <a:srgbClr val="FFFFFF"/>
              </a:solidFill>
              <a:latin typeface="Arial"/>
              <a:ea typeface="+mn-ea"/>
              <a:cs typeface="+mn-cs"/>
            </a:rPr>
            <a:t>2004</a:t>
          </a:r>
        </a:p>
      </dgm:t>
    </dgm:pt>
    <dgm:pt modelId="{8AFF220F-890A-41AF-BAEE-7B5FE407BF45}" type="parTrans" cxnId="{843C8270-ABA2-4ADF-ACF4-D71B1E9B7F79}">
      <dgm:prSet/>
      <dgm:spPr/>
      <dgm:t>
        <a:bodyPr/>
        <a:lstStyle/>
        <a:p>
          <a:endParaRPr lang="pt-BR"/>
        </a:p>
      </dgm:t>
    </dgm:pt>
    <dgm:pt modelId="{1BDE291A-13E7-4874-9C2C-FB5780B41ED5}" type="sibTrans" cxnId="{843C8270-ABA2-4ADF-ACF4-D71B1E9B7F79}">
      <dgm:prSet/>
      <dgm:spPr/>
      <dgm:t>
        <a:bodyPr/>
        <a:lstStyle/>
        <a:p>
          <a:endParaRPr lang="pt-BR"/>
        </a:p>
      </dgm:t>
    </dgm:pt>
    <dgm:pt modelId="{C5619DA0-7F09-4509-ABD5-1AF3335C0EDB}">
      <dgm:prSet phldrT="[Texto]" custT="1"/>
      <dgm:spPr>
        <a:noFill/>
        <a:ln>
          <a:noFill/>
        </a:ln>
        <a:effectLst/>
      </dgm:spPr>
      <dgm:t>
        <a:bodyPr spcFirstLastPara="0" vert="horz" wrap="square" lIns="91440" tIns="45720" rIns="91440" bIns="45720" numCol="1" spcCol="1270" anchor="t" anchorCtr="0" compatLnSpc="1">
          <a:prstTxWarp prst="textNoShape">
            <a:avLst/>
          </a:prstTxWarp>
        </a:bodyPr>
        <a:lstStyle/>
        <a:p>
          <a:pPr marL="171450" lvl="1" indent="-171450" algn="just" defTabSz="800100">
            <a:lnSpc>
              <a:spcPct val="90000"/>
            </a:lnSpc>
            <a:spcBef>
              <a:spcPct val="0"/>
            </a:spcBef>
            <a:spcAft>
              <a:spcPct val="15000"/>
            </a:spcAft>
            <a:buChar char="•"/>
          </a:pPr>
          <a:r>
            <a:rPr lang="pt-BR" sz="1600" kern="1200" noProof="0" dirty="0">
              <a:solidFill>
                <a:srgbClr val="747678"/>
              </a:solidFill>
              <a:latin typeface="Arial"/>
              <a:ea typeface="+mn-ea"/>
              <a:cs typeface="+mn-cs"/>
            </a:rPr>
            <a:t>Objetivando redução de custos, a fabrica de dormentes de aço foi instalada em um pátio anexo a EFVM em </a:t>
          </a:r>
          <a:r>
            <a:rPr lang="pt-BR" sz="1600" kern="1200" noProof="0" dirty="0" err="1">
              <a:solidFill>
                <a:srgbClr val="747678"/>
              </a:solidFill>
              <a:latin typeface="Arial"/>
              <a:ea typeface="+mn-ea"/>
              <a:cs typeface="+mn-cs"/>
            </a:rPr>
            <a:t>Itacibá</a:t>
          </a:r>
          <a:r>
            <a:rPr lang="pt-BR" sz="1600" kern="1200" noProof="0" dirty="0">
              <a:solidFill>
                <a:srgbClr val="747678"/>
              </a:solidFill>
              <a:latin typeface="Arial"/>
              <a:ea typeface="+mn-ea"/>
              <a:cs typeface="+mn-cs"/>
            </a:rPr>
            <a:t>.</a:t>
          </a:r>
        </a:p>
      </dgm:t>
    </dgm:pt>
    <dgm:pt modelId="{9A0B2DF6-28DE-463A-B649-D1AFF7C0D328}" type="parTrans" cxnId="{DA459C74-B842-47CA-83AF-7C36AEA23A68}">
      <dgm:prSet/>
      <dgm:spPr/>
      <dgm:t>
        <a:bodyPr/>
        <a:lstStyle/>
        <a:p>
          <a:endParaRPr lang="pt-BR"/>
        </a:p>
      </dgm:t>
    </dgm:pt>
    <dgm:pt modelId="{9F625B11-6870-400F-8AFE-39DABBD990A6}" type="sibTrans" cxnId="{DA459C74-B842-47CA-83AF-7C36AEA23A68}">
      <dgm:prSet/>
      <dgm:spPr/>
      <dgm:t>
        <a:bodyPr/>
        <a:lstStyle/>
        <a:p>
          <a:endParaRPr lang="pt-BR"/>
        </a:p>
      </dgm:t>
    </dgm:pt>
    <dgm:pt modelId="{787CE6B8-E362-4D07-B151-C3AEEB6DE7C4}">
      <dgm:prSet phldrT="[Texto]" custT="1"/>
      <dgm:spPr>
        <a:solidFill>
          <a:srgbClr val="007E7A">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96012" tIns="32004" rIns="32004" bIns="32004" numCol="1" spcCol="1270" anchor="ctr" anchorCtr="0"/>
        <a:lstStyle/>
        <a:p>
          <a:r>
            <a:rPr lang="pt-BR" sz="2400" kern="1200" dirty="0">
              <a:solidFill>
                <a:srgbClr val="FFFFFF"/>
              </a:solidFill>
              <a:latin typeface="Arial"/>
              <a:ea typeface="+mn-ea"/>
              <a:cs typeface="+mn-cs"/>
            </a:rPr>
            <a:t>2005</a:t>
          </a:r>
        </a:p>
      </dgm:t>
    </dgm:pt>
    <dgm:pt modelId="{3ABC9C3E-2EBD-4A5C-AB23-0C416BB0A280}" type="parTrans" cxnId="{71D29EC5-5C05-4FC8-B85A-4B8340840A25}">
      <dgm:prSet/>
      <dgm:spPr/>
      <dgm:t>
        <a:bodyPr/>
        <a:lstStyle/>
        <a:p>
          <a:endParaRPr lang="pt-BR"/>
        </a:p>
      </dgm:t>
    </dgm:pt>
    <dgm:pt modelId="{DDF62B02-64AA-4B7E-81C5-326D0D1C64BE}" type="sibTrans" cxnId="{71D29EC5-5C05-4FC8-B85A-4B8340840A25}">
      <dgm:prSet/>
      <dgm:spPr/>
      <dgm:t>
        <a:bodyPr/>
        <a:lstStyle/>
        <a:p>
          <a:endParaRPr lang="pt-BR"/>
        </a:p>
      </dgm:t>
    </dgm:pt>
    <dgm:pt modelId="{83E3A97F-C088-4273-8D12-43DC464A6B42}">
      <dgm:prSet phldrT="[Texto]" custT="1"/>
      <dgm:spPr>
        <a:noFill/>
        <a:ln>
          <a:noFill/>
        </a:ln>
        <a:effectLst/>
      </dgm:spPr>
      <dgm:t>
        <a:bodyPr spcFirstLastPara="0" vert="horz" wrap="square" lIns="91440" tIns="45720" rIns="91440" bIns="45720" numCol="1" spcCol="1270" anchor="t" anchorCtr="0" compatLnSpc="1">
          <a:prstTxWarp prst="textNoShape">
            <a:avLst/>
          </a:prstTxWarp>
        </a:bodyPr>
        <a:lstStyle/>
        <a:p>
          <a:pPr marL="171450" lvl="1" indent="-171450" algn="just" defTabSz="800100">
            <a:lnSpc>
              <a:spcPct val="90000"/>
            </a:lnSpc>
            <a:spcBef>
              <a:spcPct val="0"/>
            </a:spcBef>
            <a:spcAft>
              <a:spcPct val="15000"/>
            </a:spcAft>
            <a:buChar char="•"/>
          </a:pPr>
          <a:r>
            <a:rPr lang="pt-BR" sz="1600" kern="1200" noProof="0" dirty="0">
              <a:solidFill>
                <a:srgbClr val="747678"/>
              </a:solidFill>
              <a:latin typeface="Arial"/>
              <a:ea typeface="+mn-ea"/>
              <a:cs typeface="+mn-cs"/>
            </a:rPr>
            <a:t>Vale decide banir o uso de madeira nativa das suas ferrovias. O dormente de aço foi escolhido para a EFVM</a:t>
          </a:r>
        </a:p>
      </dgm:t>
    </dgm:pt>
    <dgm:pt modelId="{CB6A38A3-5058-4988-A223-314424176772}" type="parTrans" cxnId="{9ADCFBEB-6FA1-4656-8F7F-A6616665DC9E}">
      <dgm:prSet/>
      <dgm:spPr/>
      <dgm:t>
        <a:bodyPr/>
        <a:lstStyle/>
        <a:p>
          <a:endParaRPr lang="pt-BR"/>
        </a:p>
      </dgm:t>
    </dgm:pt>
    <dgm:pt modelId="{D9B66DD8-A949-43A5-B84D-F2403B8547EF}" type="sibTrans" cxnId="{9ADCFBEB-6FA1-4656-8F7F-A6616665DC9E}">
      <dgm:prSet/>
      <dgm:spPr/>
      <dgm:t>
        <a:bodyPr/>
        <a:lstStyle/>
        <a:p>
          <a:endParaRPr lang="pt-BR"/>
        </a:p>
      </dgm:t>
    </dgm:pt>
    <dgm:pt modelId="{91D53FD6-ECDB-4130-B829-93A27397C41F}">
      <dgm:prSet phldrT="[Texto]" custT="1"/>
      <dgm:spPr>
        <a:solidFill>
          <a:srgbClr val="007E7A">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96012" tIns="32004" rIns="32004" bIns="32004" numCol="1" spcCol="1270" anchor="ctr" anchorCtr="0"/>
        <a:lstStyle/>
        <a:p>
          <a:r>
            <a:rPr lang="pt-BR" sz="2400" kern="1200" dirty="0">
              <a:solidFill>
                <a:srgbClr val="FFFFFF"/>
              </a:solidFill>
              <a:latin typeface="Arial"/>
              <a:ea typeface="+mn-ea"/>
              <a:cs typeface="+mn-cs"/>
            </a:rPr>
            <a:t>2019</a:t>
          </a:r>
        </a:p>
      </dgm:t>
    </dgm:pt>
    <dgm:pt modelId="{3EC2BAD7-1522-4A6A-AB39-43500A1FD109}" type="parTrans" cxnId="{053F8D00-F98F-4A2F-B2B5-E09E482F471F}">
      <dgm:prSet/>
      <dgm:spPr/>
      <dgm:t>
        <a:bodyPr/>
        <a:lstStyle/>
        <a:p>
          <a:endParaRPr lang="pt-BR"/>
        </a:p>
      </dgm:t>
    </dgm:pt>
    <dgm:pt modelId="{31D1FB82-9815-44FF-8966-6068A6861B85}" type="sibTrans" cxnId="{053F8D00-F98F-4A2F-B2B5-E09E482F471F}">
      <dgm:prSet/>
      <dgm:spPr/>
      <dgm:t>
        <a:bodyPr/>
        <a:lstStyle/>
        <a:p>
          <a:endParaRPr lang="pt-BR"/>
        </a:p>
      </dgm:t>
    </dgm:pt>
    <dgm:pt modelId="{03542E0D-8B85-4056-96D5-CD6716E9F08D}">
      <dgm:prSet phldrT="[Texto]" custT="1"/>
      <dgm:spPr>
        <a:noFill/>
        <a:ln>
          <a:noFill/>
        </a:ln>
        <a:effectLst/>
      </dgm:spPr>
      <dgm:t>
        <a:bodyPr spcFirstLastPara="0" vert="horz" wrap="square" lIns="91440" tIns="45720" rIns="91440" bIns="45720" numCol="1" spcCol="1270" anchor="t" anchorCtr="0" compatLnSpc="1">
          <a:prstTxWarp prst="textNoShape">
            <a:avLst/>
          </a:prstTxWarp>
        </a:bodyPr>
        <a:lstStyle/>
        <a:p>
          <a:pPr marL="171450" lvl="1" indent="-171450" algn="just" defTabSz="800100">
            <a:lnSpc>
              <a:spcPct val="90000"/>
            </a:lnSpc>
            <a:spcBef>
              <a:spcPct val="0"/>
            </a:spcBef>
            <a:spcAft>
              <a:spcPct val="15000"/>
            </a:spcAft>
            <a:buChar char="•"/>
          </a:pPr>
          <a:r>
            <a:rPr lang="pt-BR" sz="1600" kern="1200" dirty="0">
              <a:solidFill>
                <a:srgbClr val="747678"/>
              </a:solidFill>
              <a:latin typeface="Arial"/>
              <a:ea typeface="+mn-ea"/>
              <a:cs typeface="+mn-cs"/>
            </a:rPr>
            <a:t>85% do total da ferrovia é aço.</a:t>
          </a:r>
        </a:p>
      </dgm:t>
    </dgm:pt>
    <dgm:pt modelId="{5DEE60DC-9F1D-4D1A-9AB2-A97E32BC4AB1}" type="parTrans" cxnId="{06B88473-12B4-47BC-909E-317B6AFDCD5E}">
      <dgm:prSet/>
      <dgm:spPr/>
      <dgm:t>
        <a:bodyPr/>
        <a:lstStyle/>
        <a:p>
          <a:endParaRPr lang="pt-BR"/>
        </a:p>
      </dgm:t>
    </dgm:pt>
    <dgm:pt modelId="{1044CB1A-97BE-4C53-995F-90A55FD2F79D}" type="sibTrans" cxnId="{06B88473-12B4-47BC-909E-317B6AFDCD5E}">
      <dgm:prSet/>
      <dgm:spPr/>
      <dgm:t>
        <a:bodyPr/>
        <a:lstStyle/>
        <a:p>
          <a:endParaRPr lang="pt-BR"/>
        </a:p>
      </dgm:t>
    </dgm:pt>
    <dgm:pt modelId="{88522A01-BA38-41DA-ABF1-582859CE3141}" type="pres">
      <dgm:prSet presAssocID="{80A19527-82DA-4411-BE84-CD2C0D1D50F8}" presName="Name0" presStyleCnt="0">
        <dgm:presLayoutVars>
          <dgm:dir/>
          <dgm:animLvl val="lvl"/>
          <dgm:resizeHandles val="exact"/>
        </dgm:presLayoutVars>
      </dgm:prSet>
      <dgm:spPr/>
    </dgm:pt>
    <dgm:pt modelId="{271ED97A-11D3-4053-B81E-BDAA432FDB90}" type="pres">
      <dgm:prSet presAssocID="{68900B6C-7BC5-4456-B9F4-AE5DF100AC82}" presName="composite" presStyleCnt="0"/>
      <dgm:spPr/>
    </dgm:pt>
    <dgm:pt modelId="{FC01A3C4-D9F4-4404-8109-4B04BAD8965C}" type="pres">
      <dgm:prSet presAssocID="{68900B6C-7BC5-4456-B9F4-AE5DF100AC82}" presName="parTx" presStyleLbl="node1" presStyleIdx="0" presStyleCnt="5">
        <dgm:presLayoutVars>
          <dgm:chMax val="0"/>
          <dgm:chPref val="0"/>
          <dgm:bulletEnabled val="1"/>
        </dgm:presLayoutVars>
      </dgm:prSet>
      <dgm:spPr/>
    </dgm:pt>
    <dgm:pt modelId="{7E538573-8DFE-4DE1-B16A-6449E5E8D507}" type="pres">
      <dgm:prSet presAssocID="{68900B6C-7BC5-4456-B9F4-AE5DF100AC82}" presName="desTx" presStyleLbl="revTx" presStyleIdx="0" presStyleCnt="5">
        <dgm:presLayoutVars>
          <dgm:bulletEnabled val="1"/>
        </dgm:presLayoutVars>
      </dgm:prSet>
      <dgm:spPr>
        <a:xfrm>
          <a:off x="3375" y="1443747"/>
          <a:ext cx="1600199" cy="3701250"/>
        </a:xfrm>
        <a:prstGeom prst="rect">
          <a:avLst/>
        </a:prstGeom>
      </dgm:spPr>
    </dgm:pt>
    <dgm:pt modelId="{CF61396A-268D-4AA8-A714-F7D28CB589C1}" type="pres">
      <dgm:prSet presAssocID="{90B159A8-ADE3-4F43-9BE4-38E1A0501616}" presName="space" presStyleCnt="0"/>
      <dgm:spPr/>
    </dgm:pt>
    <dgm:pt modelId="{7B85647D-C350-481E-A9CC-B2666AAC0804}" type="pres">
      <dgm:prSet presAssocID="{04E94D4B-CCE6-4834-9D1F-793F10003E5A}" presName="composite" presStyleCnt="0"/>
      <dgm:spPr/>
    </dgm:pt>
    <dgm:pt modelId="{DE486236-9F0F-43B3-B25B-EA23B4ED6FBA}" type="pres">
      <dgm:prSet presAssocID="{04E94D4B-CCE6-4834-9D1F-793F10003E5A}" presName="parTx" presStyleLbl="node1" presStyleIdx="1" presStyleCnt="5">
        <dgm:presLayoutVars>
          <dgm:chMax val="0"/>
          <dgm:chPref val="0"/>
          <dgm:bulletEnabled val="1"/>
        </dgm:presLayoutVars>
      </dgm:prSet>
      <dgm:spPr>
        <a:xfrm>
          <a:off x="1787624" y="533791"/>
          <a:ext cx="2000249" cy="800099"/>
        </a:xfrm>
        <a:prstGeom prst="chevron">
          <a:avLst/>
        </a:prstGeom>
      </dgm:spPr>
    </dgm:pt>
    <dgm:pt modelId="{A595A7CA-60A6-4BCE-8695-0C02718E487B}" type="pres">
      <dgm:prSet presAssocID="{04E94D4B-CCE6-4834-9D1F-793F10003E5A}" presName="desTx" presStyleLbl="revTx" presStyleIdx="1" presStyleCnt="5">
        <dgm:presLayoutVars>
          <dgm:bulletEnabled val="1"/>
        </dgm:presLayoutVars>
      </dgm:prSet>
      <dgm:spPr>
        <a:xfrm>
          <a:off x="1787624" y="1433903"/>
          <a:ext cx="1600199" cy="3720937"/>
        </a:xfrm>
        <a:prstGeom prst="rect">
          <a:avLst/>
        </a:prstGeom>
      </dgm:spPr>
    </dgm:pt>
    <dgm:pt modelId="{ECF36684-0D14-4694-9C43-F1F546150EB4}" type="pres">
      <dgm:prSet presAssocID="{9BC7E710-A94A-42B6-95EC-08C4B9DE53FE}" presName="space" presStyleCnt="0"/>
      <dgm:spPr/>
    </dgm:pt>
    <dgm:pt modelId="{3C6D9616-F360-4686-9719-F426C60B07A1}" type="pres">
      <dgm:prSet presAssocID="{2F480634-399C-483A-AFE5-ABA6667EC903}" presName="composite" presStyleCnt="0"/>
      <dgm:spPr/>
    </dgm:pt>
    <dgm:pt modelId="{C21601C4-63B6-40A5-9A00-ED9BAF449215}" type="pres">
      <dgm:prSet presAssocID="{2F480634-399C-483A-AFE5-ABA6667EC903}" presName="parTx" presStyleLbl="node1" presStyleIdx="2" presStyleCnt="5">
        <dgm:presLayoutVars>
          <dgm:chMax val="0"/>
          <dgm:chPref val="0"/>
          <dgm:bulletEnabled val="1"/>
        </dgm:presLayoutVars>
      </dgm:prSet>
      <dgm:spPr>
        <a:xfrm>
          <a:off x="3571874" y="533791"/>
          <a:ext cx="2000249" cy="800099"/>
        </a:xfrm>
        <a:prstGeom prst="chevron">
          <a:avLst/>
        </a:prstGeom>
      </dgm:spPr>
    </dgm:pt>
    <dgm:pt modelId="{282ED9BC-9380-4DDB-A450-BA9D4DA2BF53}" type="pres">
      <dgm:prSet presAssocID="{2F480634-399C-483A-AFE5-ABA6667EC903}" presName="desTx" presStyleLbl="revTx" presStyleIdx="2" presStyleCnt="5">
        <dgm:presLayoutVars>
          <dgm:bulletEnabled val="1"/>
        </dgm:presLayoutVars>
      </dgm:prSet>
      <dgm:spPr>
        <a:xfrm>
          <a:off x="3571874" y="1433903"/>
          <a:ext cx="1600199" cy="3720937"/>
        </a:xfrm>
        <a:prstGeom prst="rect">
          <a:avLst/>
        </a:prstGeom>
      </dgm:spPr>
    </dgm:pt>
    <dgm:pt modelId="{A52CAB22-284F-4769-9402-063EDCFFC2D1}" type="pres">
      <dgm:prSet presAssocID="{1BDE291A-13E7-4874-9C2C-FB5780B41ED5}" presName="space" presStyleCnt="0"/>
      <dgm:spPr/>
    </dgm:pt>
    <dgm:pt modelId="{55982BCC-A4BC-46B8-BEAF-C227053129FE}" type="pres">
      <dgm:prSet presAssocID="{787CE6B8-E362-4D07-B151-C3AEEB6DE7C4}" presName="composite" presStyleCnt="0"/>
      <dgm:spPr/>
    </dgm:pt>
    <dgm:pt modelId="{14D09BC5-979A-43D4-A9AD-DAD784D41FBC}" type="pres">
      <dgm:prSet presAssocID="{787CE6B8-E362-4D07-B151-C3AEEB6DE7C4}" presName="parTx" presStyleLbl="node1" presStyleIdx="3" presStyleCnt="5">
        <dgm:presLayoutVars>
          <dgm:chMax val="0"/>
          <dgm:chPref val="0"/>
          <dgm:bulletEnabled val="1"/>
        </dgm:presLayoutVars>
      </dgm:prSet>
      <dgm:spPr>
        <a:xfrm>
          <a:off x="5356124" y="533791"/>
          <a:ext cx="2000249" cy="800099"/>
        </a:xfrm>
        <a:prstGeom prst="chevron">
          <a:avLst/>
        </a:prstGeom>
      </dgm:spPr>
    </dgm:pt>
    <dgm:pt modelId="{A4BA17FA-67DC-4514-B1E0-6E8349BDB56B}" type="pres">
      <dgm:prSet presAssocID="{787CE6B8-E362-4D07-B151-C3AEEB6DE7C4}" presName="desTx" presStyleLbl="revTx" presStyleIdx="3" presStyleCnt="5">
        <dgm:presLayoutVars>
          <dgm:bulletEnabled val="1"/>
        </dgm:presLayoutVars>
      </dgm:prSet>
      <dgm:spPr>
        <a:xfrm>
          <a:off x="5356124" y="1471872"/>
          <a:ext cx="1600199" cy="3645000"/>
        </a:xfrm>
        <a:prstGeom prst="rect">
          <a:avLst/>
        </a:prstGeom>
      </dgm:spPr>
    </dgm:pt>
    <dgm:pt modelId="{3C668A34-D886-4ABA-AA5C-537B706E9FF1}" type="pres">
      <dgm:prSet presAssocID="{DDF62B02-64AA-4B7E-81C5-326D0D1C64BE}" presName="space" presStyleCnt="0"/>
      <dgm:spPr/>
    </dgm:pt>
    <dgm:pt modelId="{27D92A12-B88D-4EA9-966D-834CB4E43F10}" type="pres">
      <dgm:prSet presAssocID="{91D53FD6-ECDB-4130-B829-93A27397C41F}" presName="composite" presStyleCnt="0"/>
      <dgm:spPr/>
    </dgm:pt>
    <dgm:pt modelId="{D4042A4D-7F42-4B9D-9E94-850C08525D08}" type="pres">
      <dgm:prSet presAssocID="{91D53FD6-ECDB-4130-B829-93A27397C41F}" presName="parTx" presStyleLbl="node1" presStyleIdx="4" presStyleCnt="5">
        <dgm:presLayoutVars>
          <dgm:chMax val="0"/>
          <dgm:chPref val="0"/>
          <dgm:bulletEnabled val="1"/>
        </dgm:presLayoutVars>
      </dgm:prSet>
      <dgm:spPr>
        <a:xfrm>
          <a:off x="7140374" y="533791"/>
          <a:ext cx="2000249" cy="800099"/>
        </a:xfrm>
        <a:prstGeom prst="chevron">
          <a:avLst/>
        </a:prstGeom>
      </dgm:spPr>
    </dgm:pt>
    <dgm:pt modelId="{48CC965D-4D81-49D1-903D-D5E20EF47EA1}" type="pres">
      <dgm:prSet presAssocID="{91D53FD6-ECDB-4130-B829-93A27397C41F}" presName="desTx" presStyleLbl="revTx" presStyleIdx="4" presStyleCnt="5" custLinFactNeighborY="-3121">
        <dgm:presLayoutVars>
          <dgm:bulletEnabled val="1"/>
        </dgm:presLayoutVars>
      </dgm:prSet>
      <dgm:spPr>
        <a:xfrm>
          <a:off x="7140374" y="1433903"/>
          <a:ext cx="1600199" cy="3720937"/>
        </a:xfrm>
        <a:prstGeom prst="rect">
          <a:avLst/>
        </a:prstGeom>
      </dgm:spPr>
    </dgm:pt>
  </dgm:ptLst>
  <dgm:cxnLst>
    <dgm:cxn modelId="{053F8D00-F98F-4A2F-B2B5-E09E482F471F}" srcId="{80A19527-82DA-4411-BE84-CD2C0D1D50F8}" destId="{91D53FD6-ECDB-4130-B829-93A27397C41F}" srcOrd="4" destOrd="0" parTransId="{3EC2BAD7-1522-4A6A-AB39-43500A1FD109}" sibTransId="{31D1FB82-9815-44FF-8966-6068A6861B85}"/>
    <dgm:cxn modelId="{2E774D3D-7830-437A-8E9E-D1E84A1DCA8B}" type="presOf" srcId="{04E94D4B-CCE6-4834-9D1F-793F10003E5A}" destId="{DE486236-9F0F-43B3-B25B-EA23B4ED6FBA}" srcOrd="0" destOrd="0" presId="urn:microsoft.com/office/officeart/2005/8/layout/chevron1"/>
    <dgm:cxn modelId="{2D89F65F-7C68-4713-B71E-FE49B634D228}" srcId="{80A19527-82DA-4411-BE84-CD2C0D1D50F8}" destId="{68900B6C-7BC5-4456-B9F4-AE5DF100AC82}" srcOrd="0" destOrd="0" parTransId="{00EB87D4-DC25-45D8-8A1D-0C6BDB47564F}" sibTransId="{90B159A8-ADE3-4F43-9BE4-38E1A0501616}"/>
    <dgm:cxn modelId="{4F650963-E94E-4D52-BACB-C78CD843E92F}" srcId="{04E94D4B-CCE6-4834-9D1F-793F10003E5A}" destId="{29BA703D-786A-4309-9B5B-B1C30F054FBD}" srcOrd="0" destOrd="0" parTransId="{DCB340B5-C65D-4F50-9E8C-8605B1A8F5D7}" sibTransId="{2D74070D-B89D-4B81-B6B3-869E5B0FFAAB}"/>
    <dgm:cxn modelId="{DCDFD945-72A2-4A7B-A365-28E899047521}" type="presOf" srcId="{C5619DA0-7F09-4509-ABD5-1AF3335C0EDB}" destId="{282ED9BC-9380-4DDB-A450-BA9D4DA2BF53}" srcOrd="0" destOrd="0" presId="urn:microsoft.com/office/officeart/2005/8/layout/chevron1"/>
    <dgm:cxn modelId="{843C8270-ABA2-4ADF-ACF4-D71B1E9B7F79}" srcId="{80A19527-82DA-4411-BE84-CD2C0D1D50F8}" destId="{2F480634-399C-483A-AFE5-ABA6667EC903}" srcOrd="2" destOrd="0" parTransId="{8AFF220F-890A-41AF-BAEE-7B5FE407BF45}" sibTransId="{1BDE291A-13E7-4874-9C2C-FB5780B41ED5}"/>
    <dgm:cxn modelId="{E6D2A670-1D1C-4078-9E1A-AC171C691038}" type="presOf" srcId="{2F480634-399C-483A-AFE5-ABA6667EC903}" destId="{C21601C4-63B6-40A5-9A00-ED9BAF449215}" srcOrd="0" destOrd="0" presId="urn:microsoft.com/office/officeart/2005/8/layout/chevron1"/>
    <dgm:cxn modelId="{2FB07453-5643-44A2-BD72-90164DB31F69}" type="presOf" srcId="{7378603C-528F-4A85-B958-25BDAE5F2F38}" destId="{7E538573-8DFE-4DE1-B16A-6449E5E8D507}" srcOrd="0" destOrd="0" presId="urn:microsoft.com/office/officeart/2005/8/layout/chevron1"/>
    <dgm:cxn modelId="{06B88473-12B4-47BC-909E-317B6AFDCD5E}" srcId="{91D53FD6-ECDB-4130-B829-93A27397C41F}" destId="{03542E0D-8B85-4056-96D5-CD6716E9F08D}" srcOrd="0" destOrd="0" parTransId="{5DEE60DC-9F1D-4D1A-9AB2-A97E32BC4AB1}" sibTransId="{1044CB1A-97BE-4C53-995F-90A55FD2F79D}"/>
    <dgm:cxn modelId="{DA459C74-B842-47CA-83AF-7C36AEA23A68}" srcId="{2F480634-399C-483A-AFE5-ABA6667EC903}" destId="{C5619DA0-7F09-4509-ABD5-1AF3335C0EDB}" srcOrd="0" destOrd="0" parTransId="{9A0B2DF6-28DE-463A-B649-D1AFF7C0D328}" sibTransId="{9F625B11-6870-400F-8AFE-39DABBD990A6}"/>
    <dgm:cxn modelId="{99B1C68E-EB41-4BC5-8F22-3743F6CC1742}" type="presOf" srcId="{787CE6B8-E362-4D07-B151-C3AEEB6DE7C4}" destId="{14D09BC5-979A-43D4-A9AD-DAD784D41FBC}" srcOrd="0" destOrd="0" presId="urn:microsoft.com/office/officeart/2005/8/layout/chevron1"/>
    <dgm:cxn modelId="{6A4D088F-D0E0-435B-B7F0-4C9004593418}" type="presOf" srcId="{68900B6C-7BC5-4456-B9F4-AE5DF100AC82}" destId="{FC01A3C4-D9F4-4404-8109-4B04BAD8965C}" srcOrd="0" destOrd="0" presId="urn:microsoft.com/office/officeart/2005/8/layout/chevron1"/>
    <dgm:cxn modelId="{756941A5-6625-499A-B77F-674A6462E02D}" type="presOf" srcId="{80A19527-82DA-4411-BE84-CD2C0D1D50F8}" destId="{88522A01-BA38-41DA-ABF1-582859CE3141}" srcOrd="0" destOrd="0" presId="urn:microsoft.com/office/officeart/2005/8/layout/chevron1"/>
    <dgm:cxn modelId="{9A5FFEA7-BDA5-4B7F-BEF9-6F69A5233996}" type="presOf" srcId="{03542E0D-8B85-4056-96D5-CD6716E9F08D}" destId="{48CC965D-4D81-49D1-903D-D5E20EF47EA1}" srcOrd="0" destOrd="0" presId="urn:microsoft.com/office/officeart/2005/8/layout/chevron1"/>
    <dgm:cxn modelId="{71D29EC5-5C05-4FC8-B85A-4B8340840A25}" srcId="{80A19527-82DA-4411-BE84-CD2C0D1D50F8}" destId="{787CE6B8-E362-4D07-B151-C3AEEB6DE7C4}" srcOrd="3" destOrd="0" parTransId="{3ABC9C3E-2EBD-4A5C-AB23-0C416BB0A280}" sibTransId="{DDF62B02-64AA-4B7E-81C5-326D0D1C64BE}"/>
    <dgm:cxn modelId="{AD80C6CC-7C7B-4E15-80C9-14EC0E8DF755}" type="presOf" srcId="{83E3A97F-C088-4273-8D12-43DC464A6B42}" destId="{A4BA17FA-67DC-4514-B1E0-6E8349BDB56B}" srcOrd="0" destOrd="0" presId="urn:microsoft.com/office/officeart/2005/8/layout/chevron1"/>
    <dgm:cxn modelId="{254E9FD3-E5AB-43D2-B35E-A5B70C643221}" type="presOf" srcId="{29BA703D-786A-4309-9B5B-B1C30F054FBD}" destId="{A595A7CA-60A6-4BCE-8695-0C02718E487B}" srcOrd="0" destOrd="0" presId="urn:microsoft.com/office/officeart/2005/8/layout/chevron1"/>
    <dgm:cxn modelId="{65DBA6D3-D75E-4157-9FD2-9A63CFA3150D}" srcId="{68900B6C-7BC5-4456-B9F4-AE5DF100AC82}" destId="{7378603C-528F-4A85-B958-25BDAE5F2F38}" srcOrd="0" destOrd="0" parTransId="{082FCA50-8313-49FD-A1AF-1441DDEEEF8A}" sibTransId="{1DEDA037-02F5-4768-B1BA-48477F1D2044}"/>
    <dgm:cxn modelId="{9ADCFBEB-6FA1-4656-8F7F-A6616665DC9E}" srcId="{787CE6B8-E362-4D07-B151-C3AEEB6DE7C4}" destId="{83E3A97F-C088-4273-8D12-43DC464A6B42}" srcOrd="0" destOrd="0" parTransId="{CB6A38A3-5058-4988-A223-314424176772}" sibTransId="{D9B66DD8-A949-43A5-B84D-F2403B8547EF}"/>
    <dgm:cxn modelId="{59989AEE-00F7-4ABC-A0B4-A6D7510638A0}" type="presOf" srcId="{91D53FD6-ECDB-4130-B829-93A27397C41F}" destId="{D4042A4D-7F42-4B9D-9E94-850C08525D08}" srcOrd="0" destOrd="0" presId="urn:microsoft.com/office/officeart/2005/8/layout/chevron1"/>
    <dgm:cxn modelId="{087B48FD-A936-4DBA-A2CF-15FEECD87254}" srcId="{80A19527-82DA-4411-BE84-CD2C0D1D50F8}" destId="{04E94D4B-CCE6-4834-9D1F-793F10003E5A}" srcOrd="1" destOrd="0" parTransId="{EC1284A9-F6AC-4F35-8FF6-CBDE161285B8}" sibTransId="{9BC7E710-A94A-42B6-95EC-08C4B9DE53FE}"/>
    <dgm:cxn modelId="{DDE85D14-54F2-4448-B8F8-D8B7EA7E79FB}" type="presParOf" srcId="{88522A01-BA38-41DA-ABF1-582859CE3141}" destId="{271ED97A-11D3-4053-B81E-BDAA432FDB90}" srcOrd="0" destOrd="0" presId="urn:microsoft.com/office/officeart/2005/8/layout/chevron1"/>
    <dgm:cxn modelId="{787D061D-6010-43A7-AE7E-C089ED695B72}" type="presParOf" srcId="{271ED97A-11D3-4053-B81E-BDAA432FDB90}" destId="{FC01A3C4-D9F4-4404-8109-4B04BAD8965C}" srcOrd="0" destOrd="0" presId="urn:microsoft.com/office/officeart/2005/8/layout/chevron1"/>
    <dgm:cxn modelId="{0922AE76-A1D0-4412-A312-A0C4F18024A8}" type="presParOf" srcId="{271ED97A-11D3-4053-B81E-BDAA432FDB90}" destId="{7E538573-8DFE-4DE1-B16A-6449E5E8D507}" srcOrd="1" destOrd="0" presId="urn:microsoft.com/office/officeart/2005/8/layout/chevron1"/>
    <dgm:cxn modelId="{1D332243-143B-494D-971B-8F2559DFE442}" type="presParOf" srcId="{88522A01-BA38-41DA-ABF1-582859CE3141}" destId="{CF61396A-268D-4AA8-A714-F7D28CB589C1}" srcOrd="1" destOrd="0" presId="urn:microsoft.com/office/officeart/2005/8/layout/chevron1"/>
    <dgm:cxn modelId="{AF23CA27-1644-43CF-8A44-21563AE5F6AE}" type="presParOf" srcId="{88522A01-BA38-41DA-ABF1-582859CE3141}" destId="{7B85647D-C350-481E-A9CC-B2666AAC0804}" srcOrd="2" destOrd="0" presId="urn:microsoft.com/office/officeart/2005/8/layout/chevron1"/>
    <dgm:cxn modelId="{4F92947D-6876-4238-BB23-9584ABAF884C}" type="presParOf" srcId="{7B85647D-C350-481E-A9CC-B2666AAC0804}" destId="{DE486236-9F0F-43B3-B25B-EA23B4ED6FBA}" srcOrd="0" destOrd="0" presId="urn:microsoft.com/office/officeart/2005/8/layout/chevron1"/>
    <dgm:cxn modelId="{7A8E98C9-14B1-496C-8CD5-72B75DFA7E4C}" type="presParOf" srcId="{7B85647D-C350-481E-A9CC-B2666AAC0804}" destId="{A595A7CA-60A6-4BCE-8695-0C02718E487B}" srcOrd="1" destOrd="0" presId="urn:microsoft.com/office/officeart/2005/8/layout/chevron1"/>
    <dgm:cxn modelId="{4A86CB5C-BBA4-429A-BBEC-15E9713B48DF}" type="presParOf" srcId="{88522A01-BA38-41DA-ABF1-582859CE3141}" destId="{ECF36684-0D14-4694-9C43-F1F546150EB4}" srcOrd="3" destOrd="0" presId="urn:microsoft.com/office/officeart/2005/8/layout/chevron1"/>
    <dgm:cxn modelId="{5F49B820-C24B-4FE9-9E20-92C5B034360D}" type="presParOf" srcId="{88522A01-BA38-41DA-ABF1-582859CE3141}" destId="{3C6D9616-F360-4686-9719-F426C60B07A1}" srcOrd="4" destOrd="0" presId="urn:microsoft.com/office/officeart/2005/8/layout/chevron1"/>
    <dgm:cxn modelId="{93E9A7E8-FE97-49E0-849A-69797F4910F8}" type="presParOf" srcId="{3C6D9616-F360-4686-9719-F426C60B07A1}" destId="{C21601C4-63B6-40A5-9A00-ED9BAF449215}" srcOrd="0" destOrd="0" presId="urn:microsoft.com/office/officeart/2005/8/layout/chevron1"/>
    <dgm:cxn modelId="{49D254DE-CFD6-4B18-A545-F9787609F485}" type="presParOf" srcId="{3C6D9616-F360-4686-9719-F426C60B07A1}" destId="{282ED9BC-9380-4DDB-A450-BA9D4DA2BF53}" srcOrd="1" destOrd="0" presId="urn:microsoft.com/office/officeart/2005/8/layout/chevron1"/>
    <dgm:cxn modelId="{13CE2B70-F86C-41B6-89A6-506B94526E00}" type="presParOf" srcId="{88522A01-BA38-41DA-ABF1-582859CE3141}" destId="{A52CAB22-284F-4769-9402-063EDCFFC2D1}" srcOrd="5" destOrd="0" presId="urn:microsoft.com/office/officeart/2005/8/layout/chevron1"/>
    <dgm:cxn modelId="{5000532A-9709-4C5F-8A00-DF5B795F7DD0}" type="presParOf" srcId="{88522A01-BA38-41DA-ABF1-582859CE3141}" destId="{55982BCC-A4BC-46B8-BEAF-C227053129FE}" srcOrd="6" destOrd="0" presId="urn:microsoft.com/office/officeart/2005/8/layout/chevron1"/>
    <dgm:cxn modelId="{06B918FA-FC4D-45B4-95AD-F721B1196059}" type="presParOf" srcId="{55982BCC-A4BC-46B8-BEAF-C227053129FE}" destId="{14D09BC5-979A-43D4-A9AD-DAD784D41FBC}" srcOrd="0" destOrd="0" presId="urn:microsoft.com/office/officeart/2005/8/layout/chevron1"/>
    <dgm:cxn modelId="{7CADFA96-F73C-4CD5-AF7F-5C59B4275085}" type="presParOf" srcId="{55982BCC-A4BC-46B8-BEAF-C227053129FE}" destId="{A4BA17FA-67DC-4514-B1E0-6E8349BDB56B}" srcOrd="1" destOrd="0" presId="urn:microsoft.com/office/officeart/2005/8/layout/chevron1"/>
    <dgm:cxn modelId="{1CE976B1-F148-4182-B540-85A6421337E2}" type="presParOf" srcId="{88522A01-BA38-41DA-ABF1-582859CE3141}" destId="{3C668A34-D886-4ABA-AA5C-537B706E9FF1}" srcOrd="7" destOrd="0" presId="urn:microsoft.com/office/officeart/2005/8/layout/chevron1"/>
    <dgm:cxn modelId="{2FC5680E-0341-4208-B163-D13F7EA150C5}" type="presParOf" srcId="{88522A01-BA38-41DA-ABF1-582859CE3141}" destId="{27D92A12-B88D-4EA9-966D-834CB4E43F10}" srcOrd="8" destOrd="0" presId="urn:microsoft.com/office/officeart/2005/8/layout/chevron1"/>
    <dgm:cxn modelId="{C87F2649-36D2-4AE4-B10E-E1088AC80193}" type="presParOf" srcId="{27D92A12-B88D-4EA9-966D-834CB4E43F10}" destId="{D4042A4D-7F42-4B9D-9E94-850C08525D08}" srcOrd="0" destOrd="0" presId="urn:microsoft.com/office/officeart/2005/8/layout/chevron1"/>
    <dgm:cxn modelId="{719D2D63-51C3-4F8E-8DA2-539BDD21FDAB}" type="presParOf" srcId="{27D92A12-B88D-4EA9-966D-834CB4E43F10}" destId="{48CC965D-4D81-49D1-903D-D5E20EF47EA1}"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1A3C4-D9F4-4404-8109-4B04BAD8965C}">
      <dsp:nvSpPr>
        <dsp:cNvPr id="0" name=""/>
        <dsp:cNvSpPr/>
      </dsp:nvSpPr>
      <dsp:spPr>
        <a:xfrm>
          <a:off x="3375" y="442957"/>
          <a:ext cx="2000250" cy="8001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kern="1200" dirty="0"/>
            <a:t>1985</a:t>
          </a:r>
        </a:p>
      </dsp:txBody>
      <dsp:txXfrm>
        <a:off x="403425" y="442957"/>
        <a:ext cx="1200150" cy="800100"/>
      </dsp:txXfrm>
    </dsp:sp>
    <dsp:sp modelId="{7E538573-8DFE-4DE1-B16A-6449E5E8D507}">
      <dsp:nvSpPr>
        <dsp:cNvPr id="0" name=""/>
        <dsp:cNvSpPr/>
      </dsp:nvSpPr>
      <dsp:spPr>
        <a:xfrm>
          <a:off x="3375" y="1343069"/>
          <a:ext cx="1600200" cy="28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45720" rIns="91440" bIns="45720" numCol="1" spcCol="1270" anchor="t" anchorCtr="0" compatLnSpc="1">
          <a:prstTxWarp prst="textNoShape">
            <a:avLst/>
          </a:prstTxWarp>
          <a:noAutofit/>
        </a:bodyPr>
        <a:lstStyle/>
        <a:p>
          <a:pPr marL="171450" lvl="1" indent="-171450" algn="just" defTabSz="800100">
            <a:lnSpc>
              <a:spcPct val="90000"/>
            </a:lnSpc>
            <a:spcBef>
              <a:spcPct val="0"/>
            </a:spcBef>
            <a:spcAft>
              <a:spcPct val="15000"/>
            </a:spcAft>
            <a:buChar char="•"/>
          </a:pPr>
          <a:r>
            <a:rPr lang="pt-BR" sz="1600" kern="1200" dirty="0">
              <a:solidFill>
                <a:srgbClr val="747678"/>
              </a:solidFill>
              <a:latin typeface="Arial"/>
              <a:ea typeface="+mn-ea"/>
              <a:cs typeface="+mn-cs"/>
            </a:rPr>
            <a:t>Devido a acordos comerciais entre a Vale e siderúrgicas romenas iniciaram-se os testes com dormentes de aço na EFVM.</a:t>
          </a:r>
        </a:p>
      </dsp:txBody>
      <dsp:txXfrm>
        <a:off x="3375" y="1343069"/>
        <a:ext cx="1600200" cy="2880000"/>
      </dsp:txXfrm>
    </dsp:sp>
    <dsp:sp modelId="{DE486236-9F0F-43B3-B25B-EA23B4ED6FBA}">
      <dsp:nvSpPr>
        <dsp:cNvPr id="0" name=""/>
        <dsp:cNvSpPr/>
      </dsp:nvSpPr>
      <dsp:spPr>
        <a:xfrm>
          <a:off x="1787625" y="442957"/>
          <a:ext cx="2000250" cy="800100"/>
        </a:xfrm>
        <a:prstGeom prst="chevron">
          <a:avLst/>
        </a:prstGeom>
        <a:solidFill>
          <a:srgbClr val="007E7A">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kern="1200" dirty="0">
              <a:solidFill>
                <a:srgbClr val="FFFFFF"/>
              </a:solidFill>
              <a:latin typeface="Arial"/>
              <a:ea typeface="+mn-ea"/>
              <a:cs typeface="+mn-cs"/>
            </a:rPr>
            <a:t>2001</a:t>
          </a:r>
        </a:p>
      </dsp:txBody>
      <dsp:txXfrm>
        <a:off x="2187675" y="442957"/>
        <a:ext cx="1200150" cy="800100"/>
      </dsp:txXfrm>
    </dsp:sp>
    <dsp:sp modelId="{A595A7CA-60A6-4BCE-8695-0C02718E487B}">
      <dsp:nvSpPr>
        <dsp:cNvPr id="0" name=""/>
        <dsp:cNvSpPr/>
      </dsp:nvSpPr>
      <dsp:spPr>
        <a:xfrm>
          <a:off x="1787625" y="1343069"/>
          <a:ext cx="1600200" cy="28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45720" rIns="91440" bIns="45720" numCol="1" spcCol="1270" anchor="t" anchorCtr="0" compatLnSpc="1">
          <a:prstTxWarp prst="textNoShape">
            <a:avLst/>
          </a:prstTxWarp>
          <a:noAutofit/>
        </a:bodyPr>
        <a:lstStyle/>
        <a:p>
          <a:pPr marL="171450" lvl="1" indent="-171450" algn="just" defTabSz="800100">
            <a:lnSpc>
              <a:spcPct val="90000"/>
            </a:lnSpc>
            <a:spcBef>
              <a:spcPct val="0"/>
            </a:spcBef>
            <a:spcAft>
              <a:spcPct val="15000"/>
            </a:spcAft>
            <a:buChar char="•"/>
          </a:pPr>
          <a:r>
            <a:rPr lang="pt-BR" sz="1600" kern="1200" noProof="0" dirty="0">
              <a:solidFill>
                <a:srgbClr val="747678"/>
              </a:solidFill>
              <a:latin typeface="Arial"/>
              <a:ea typeface="+mn-ea"/>
              <a:cs typeface="+mn-cs"/>
            </a:rPr>
            <a:t>Desenvolvimento de um fornecedor nacional.</a:t>
          </a:r>
        </a:p>
      </dsp:txBody>
      <dsp:txXfrm>
        <a:off x="1787625" y="1343069"/>
        <a:ext cx="1600200" cy="2880000"/>
      </dsp:txXfrm>
    </dsp:sp>
    <dsp:sp modelId="{C21601C4-63B6-40A5-9A00-ED9BAF449215}">
      <dsp:nvSpPr>
        <dsp:cNvPr id="0" name=""/>
        <dsp:cNvSpPr/>
      </dsp:nvSpPr>
      <dsp:spPr>
        <a:xfrm>
          <a:off x="3571875" y="442957"/>
          <a:ext cx="2000250" cy="800100"/>
        </a:xfrm>
        <a:prstGeom prst="chevron">
          <a:avLst/>
        </a:prstGeom>
        <a:solidFill>
          <a:srgbClr val="007E7A">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kern="1200" dirty="0">
              <a:solidFill>
                <a:srgbClr val="FFFFFF"/>
              </a:solidFill>
              <a:latin typeface="Arial"/>
              <a:ea typeface="+mn-ea"/>
              <a:cs typeface="+mn-cs"/>
            </a:rPr>
            <a:t>2004</a:t>
          </a:r>
        </a:p>
      </dsp:txBody>
      <dsp:txXfrm>
        <a:off x="3971925" y="442957"/>
        <a:ext cx="1200150" cy="800100"/>
      </dsp:txXfrm>
    </dsp:sp>
    <dsp:sp modelId="{282ED9BC-9380-4DDB-A450-BA9D4DA2BF53}">
      <dsp:nvSpPr>
        <dsp:cNvPr id="0" name=""/>
        <dsp:cNvSpPr/>
      </dsp:nvSpPr>
      <dsp:spPr>
        <a:xfrm>
          <a:off x="3571875" y="1343069"/>
          <a:ext cx="1600200" cy="28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45720" rIns="91440" bIns="45720" numCol="1" spcCol="1270" anchor="t" anchorCtr="0" compatLnSpc="1">
          <a:prstTxWarp prst="textNoShape">
            <a:avLst/>
          </a:prstTxWarp>
          <a:noAutofit/>
        </a:bodyPr>
        <a:lstStyle/>
        <a:p>
          <a:pPr marL="171450" lvl="1" indent="-171450" algn="just" defTabSz="800100">
            <a:lnSpc>
              <a:spcPct val="90000"/>
            </a:lnSpc>
            <a:spcBef>
              <a:spcPct val="0"/>
            </a:spcBef>
            <a:spcAft>
              <a:spcPct val="15000"/>
            </a:spcAft>
            <a:buChar char="•"/>
          </a:pPr>
          <a:r>
            <a:rPr lang="pt-BR" sz="1600" kern="1200" noProof="0" dirty="0">
              <a:solidFill>
                <a:srgbClr val="747678"/>
              </a:solidFill>
              <a:latin typeface="Arial"/>
              <a:ea typeface="+mn-ea"/>
              <a:cs typeface="+mn-cs"/>
            </a:rPr>
            <a:t>Objetivando redução de custos, a fabrica de dormentes de aço foi instalada em um pátio anexo a EFVM em </a:t>
          </a:r>
          <a:r>
            <a:rPr lang="pt-BR" sz="1600" kern="1200" noProof="0" dirty="0" err="1">
              <a:solidFill>
                <a:srgbClr val="747678"/>
              </a:solidFill>
              <a:latin typeface="Arial"/>
              <a:ea typeface="+mn-ea"/>
              <a:cs typeface="+mn-cs"/>
            </a:rPr>
            <a:t>Itacibá</a:t>
          </a:r>
          <a:r>
            <a:rPr lang="pt-BR" sz="1600" kern="1200" noProof="0" dirty="0">
              <a:solidFill>
                <a:srgbClr val="747678"/>
              </a:solidFill>
              <a:latin typeface="Arial"/>
              <a:ea typeface="+mn-ea"/>
              <a:cs typeface="+mn-cs"/>
            </a:rPr>
            <a:t>.</a:t>
          </a:r>
        </a:p>
      </dsp:txBody>
      <dsp:txXfrm>
        <a:off x="3571875" y="1343069"/>
        <a:ext cx="1600200" cy="2880000"/>
      </dsp:txXfrm>
    </dsp:sp>
    <dsp:sp modelId="{14D09BC5-979A-43D4-A9AD-DAD784D41FBC}">
      <dsp:nvSpPr>
        <dsp:cNvPr id="0" name=""/>
        <dsp:cNvSpPr/>
      </dsp:nvSpPr>
      <dsp:spPr>
        <a:xfrm>
          <a:off x="5356125" y="442957"/>
          <a:ext cx="2000250" cy="800100"/>
        </a:xfrm>
        <a:prstGeom prst="chevron">
          <a:avLst/>
        </a:prstGeom>
        <a:solidFill>
          <a:srgbClr val="007E7A">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kern="1200" dirty="0">
              <a:solidFill>
                <a:srgbClr val="FFFFFF"/>
              </a:solidFill>
              <a:latin typeface="Arial"/>
              <a:ea typeface="+mn-ea"/>
              <a:cs typeface="+mn-cs"/>
            </a:rPr>
            <a:t>2005</a:t>
          </a:r>
        </a:p>
      </dsp:txBody>
      <dsp:txXfrm>
        <a:off x="5756175" y="442957"/>
        <a:ext cx="1200150" cy="800100"/>
      </dsp:txXfrm>
    </dsp:sp>
    <dsp:sp modelId="{A4BA17FA-67DC-4514-B1E0-6E8349BDB56B}">
      <dsp:nvSpPr>
        <dsp:cNvPr id="0" name=""/>
        <dsp:cNvSpPr/>
      </dsp:nvSpPr>
      <dsp:spPr>
        <a:xfrm>
          <a:off x="5356125" y="1343069"/>
          <a:ext cx="1600200" cy="28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45720" rIns="91440" bIns="45720" numCol="1" spcCol="1270" anchor="t" anchorCtr="0" compatLnSpc="1">
          <a:prstTxWarp prst="textNoShape">
            <a:avLst/>
          </a:prstTxWarp>
          <a:noAutofit/>
        </a:bodyPr>
        <a:lstStyle/>
        <a:p>
          <a:pPr marL="171450" lvl="1" indent="-171450" algn="just" defTabSz="800100">
            <a:lnSpc>
              <a:spcPct val="90000"/>
            </a:lnSpc>
            <a:spcBef>
              <a:spcPct val="0"/>
            </a:spcBef>
            <a:spcAft>
              <a:spcPct val="15000"/>
            </a:spcAft>
            <a:buChar char="•"/>
          </a:pPr>
          <a:r>
            <a:rPr lang="pt-BR" sz="1600" kern="1200" noProof="0" dirty="0">
              <a:solidFill>
                <a:srgbClr val="747678"/>
              </a:solidFill>
              <a:latin typeface="Arial"/>
              <a:ea typeface="+mn-ea"/>
              <a:cs typeface="+mn-cs"/>
            </a:rPr>
            <a:t>Vale decide banir o uso de madeira nativa das suas ferrovias. O dormente de aço foi escolhido para a EFVM</a:t>
          </a:r>
        </a:p>
      </dsp:txBody>
      <dsp:txXfrm>
        <a:off x="5356125" y="1343069"/>
        <a:ext cx="1600200" cy="2880000"/>
      </dsp:txXfrm>
    </dsp:sp>
    <dsp:sp modelId="{D4042A4D-7F42-4B9D-9E94-850C08525D08}">
      <dsp:nvSpPr>
        <dsp:cNvPr id="0" name=""/>
        <dsp:cNvSpPr/>
      </dsp:nvSpPr>
      <dsp:spPr>
        <a:xfrm>
          <a:off x="7140375" y="442957"/>
          <a:ext cx="2000250" cy="800100"/>
        </a:xfrm>
        <a:prstGeom prst="chevron">
          <a:avLst/>
        </a:prstGeom>
        <a:solidFill>
          <a:srgbClr val="007E7A">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kern="1200" dirty="0">
              <a:solidFill>
                <a:srgbClr val="FFFFFF"/>
              </a:solidFill>
              <a:latin typeface="Arial"/>
              <a:ea typeface="+mn-ea"/>
              <a:cs typeface="+mn-cs"/>
            </a:rPr>
            <a:t>2019</a:t>
          </a:r>
        </a:p>
      </dsp:txBody>
      <dsp:txXfrm>
        <a:off x="7540425" y="442957"/>
        <a:ext cx="1200150" cy="800100"/>
      </dsp:txXfrm>
    </dsp:sp>
    <dsp:sp modelId="{48CC965D-4D81-49D1-903D-D5E20EF47EA1}">
      <dsp:nvSpPr>
        <dsp:cNvPr id="0" name=""/>
        <dsp:cNvSpPr/>
      </dsp:nvSpPr>
      <dsp:spPr>
        <a:xfrm>
          <a:off x="7140375" y="1253184"/>
          <a:ext cx="1600200" cy="28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45720" rIns="91440" bIns="45720" numCol="1" spcCol="1270" anchor="t" anchorCtr="0" compatLnSpc="1">
          <a:prstTxWarp prst="textNoShape">
            <a:avLst/>
          </a:prstTxWarp>
          <a:noAutofit/>
        </a:bodyPr>
        <a:lstStyle/>
        <a:p>
          <a:pPr marL="171450" lvl="1" indent="-171450" algn="just" defTabSz="800100">
            <a:lnSpc>
              <a:spcPct val="90000"/>
            </a:lnSpc>
            <a:spcBef>
              <a:spcPct val="0"/>
            </a:spcBef>
            <a:spcAft>
              <a:spcPct val="15000"/>
            </a:spcAft>
            <a:buChar char="•"/>
          </a:pPr>
          <a:r>
            <a:rPr lang="pt-BR" sz="1600" kern="1200" dirty="0">
              <a:solidFill>
                <a:srgbClr val="747678"/>
              </a:solidFill>
              <a:latin typeface="Arial"/>
              <a:ea typeface="+mn-ea"/>
              <a:cs typeface="+mn-cs"/>
            </a:rPr>
            <a:t>85% do total da ferrovia é aço.</a:t>
          </a:r>
        </a:p>
      </dsp:txBody>
      <dsp:txXfrm>
        <a:off x="7140375" y="1253184"/>
        <a:ext cx="1600200" cy="2880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A3944A-5D1F-42F0-834B-A3B97217671C}" type="datetimeFigureOut">
              <a:rPr lang="pt-BR" smtClean="0"/>
              <a:t>04/08/2020</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D0616-5FB2-460B-A20D-C0DD3E3F6D91}" type="slidenum">
              <a:rPr lang="pt-BR" smtClean="0"/>
              <a:t>‹nº›</a:t>
            </a:fld>
            <a:endParaRPr lang="pt-BR"/>
          </a:p>
        </p:txBody>
      </p:sp>
    </p:spTree>
    <p:extLst>
      <p:ext uri="{BB962C8B-B14F-4D97-AF65-F5344CB8AC3E}">
        <p14:creationId xmlns:p14="http://schemas.microsoft.com/office/powerpoint/2010/main" val="2770432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428C9093-0020-42E1-8BD8-0CD2B54D0F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47ECC5D-8357-4349-BC36-E4FD5D2571B3}" type="slidenum">
              <a:rPr kumimoji="0" lang="pt-BR" altLang="pt-B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pt-BR" altLang="pt-B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0115" name="Rectangle 2">
            <a:extLst>
              <a:ext uri="{FF2B5EF4-FFF2-40B4-BE49-F238E27FC236}">
                <a16:creationId xmlns:a16="http://schemas.microsoft.com/office/drawing/2014/main" id="{E357F5C8-3E6E-4092-8E9F-256AF7CD6F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a:extLst>
              <a:ext uri="{FF2B5EF4-FFF2-40B4-BE49-F238E27FC236}">
                <a16:creationId xmlns:a16="http://schemas.microsoft.com/office/drawing/2014/main" id="{180A9187-96C2-419E-97C5-2F90C12843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In the figure above, we show the galvanized ties we installed on the track, but the test did not work. We are looking for other types of protection to prevent corrosion. Another line of work is to perform tests with more robust ties. Type UIC 865 of 14 mm. In addition, we are using the data developed here to feed our simulators and to evaluate the change of matrix from steel to concrete ties.</a:t>
            </a:r>
          </a:p>
          <a:p>
            <a:endParaRPr lang="pt-BR" altLang="pt-BR" dirty="0"/>
          </a:p>
          <a:p>
            <a:r>
              <a:rPr lang="pt-BR" altLang="pt-BR" dirty="0"/>
              <a:t>Na figura acima mostramos os dormentes </a:t>
            </a:r>
            <a:r>
              <a:rPr lang="pt-BR" altLang="pt-BR" dirty="0" err="1"/>
              <a:t>galvananizados</a:t>
            </a:r>
            <a:r>
              <a:rPr lang="pt-BR" altLang="pt-BR" dirty="0"/>
              <a:t> que instalamos na via, porém o teste não deu certo. Estamos buscando outros tipos de </a:t>
            </a:r>
            <a:r>
              <a:rPr lang="pt-BR" altLang="pt-BR" dirty="0" err="1"/>
              <a:t>protecão</a:t>
            </a:r>
            <a:r>
              <a:rPr lang="pt-BR" altLang="pt-BR" dirty="0"/>
              <a:t> para evitar a corrosão.</a:t>
            </a:r>
          </a:p>
          <a:p>
            <a:r>
              <a:rPr lang="pt-BR" altLang="pt-BR" dirty="0"/>
              <a:t>Outra linha de trabalho é a realização de testes com dormentes mais robustos. Tipo o UIC 865 de 14 mm.</a:t>
            </a:r>
          </a:p>
          <a:p>
            <a:r>
              <a:rPr lang="pt-BR" altLang="pt-BR" dirty="0"/>
              <a:t>Além disto, estamos utilizando os dados aqui desenvolvidos para alimentar nossos simuladores e fazer a avaliação da mudança de matriz de dormentes de aço para concreto. </a:t>
            </a:r>
          </a:p>
        </p:txBody>
      </p:sp>
    </p:spTree>
    <p:extLst>
      <p:ext uri="{BB962C8B-B14F-4D97-AF65-F5344CB8AC3E}">
        <p14:creationId xmlns:p14="http://schemas.microsoft.com/office/powerpoint/2010/main" val="3634789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8118ACC-5D46-4422-9984-9D4F80DA6E27}" type="datetimeFigureOut">
              <a:rPr lang="pt-BR" smtClean="0"/>
              <a:pPr/>
              <a:t>04/08/2020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4FBA5EC-379B-4507-A2C3-F258FB99205E}" type="slidenum">
              <a:rPr lang="pt-BR" smtClean="0"/>
              <a:pPr/>
              <a:t>‹nº›</a:t>
            </a:fld>
            <a:endParaRPr lang="pt-BR"/>
          </a:p>
        </p:txBody>
      </p:sp>
    </p:spTree>
    <p:extLst>
      <p:ext uri="{BB962C8B-B14F-4D97-AF65-F5344CB8AC3E}">
        <p14:creationId xmlns:p14="http://schemas.microsoft.com/office/powerpoint/2010/main" val="1914349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8118ACC-5D46-4422-9984-9D4F80DA6E27}" type="datetimeFigureOut">
              <a:rPr lang="pt-BR" smtClean="0"/>
              <a:pPr/>
              <a:t>04/08/2020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4FBA5EC-379B-4507-A2C3-F258FB99205E}" type="slidenum">
              <a:rPr lang="pt-BR" smtClean="0"/>
              <a:pPr/>
              <a:t>‹nº›</a:t>
            </a:fld>
            <a:endParaRPr lang="pt-BR"/>
          </a:p>
        </p:txBody>
      </p:sp>
    </p:spTree>
    <p:extLst>
      <p:ext uri="{BB962C8B-B14F-4D97-AF65-F5344CB8AC3E}">
        <p14:creationId xmlns:p14="http://schemas.microsoft.com/office/powerpoint/2010/main" val="2701107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8118ACC-5D46-4422-9984-9D4F80DA6E27}" type="datetimeFigureOut">
              <a:rPr lang="pt-BR" smtClean="0"/>
              <a:pPr/>
              <a:t>04/08/2020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4FBA5EC-379B-4507-A2C3-F258FB99205E}" type="slidenum">
              <a:rPr lang="pt-BR" smtClean="0"/>
              <a:pPr/>
              <a:t>‹nº›</a:t>
            </a:fld>
            <a:endParaRPr lang="pt-BR"/>
          </a:p>
        </p:txBody>
      </p:sp>
    </p:spTree>
    <p:extLst>
      <p:ext uri="{BB962C8B-B14F-4D97-AF65-F5344CB8AC3E}">
        <p14:creationId xmlns:p14="http://schemas.microsoft.com/office/powerpoint/2010/main" val="12270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8118ACC-5D46-4422-9984-9D4F80DA6E27}" type="datetimeFigureOut">
              <a:rPr lang="pt-BR" smtClean="0"/>
              <a:pPr/>
              <a:t>04/08/2020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4FBA5EC-379B-4507-A2C3-F258FB99205E}" type="slidenum">
              <a:rPr lang="pt-BR" smtClean="0"/>
              <a:pPr/>
              <a:t>‹nº›</a:t>
            </a:fld>
            <a:endParaRPr lang="pt-BR"/>
          </a:p>
        </p:txBody>
      </p:sp>
    </p:spTree>
    <p:extLst>
      <p:ext uri="{BB962C8B-B14F-4D97-AF65-F5344CB8AC3E}">
        <p14:creationId xmlns:p14="http://schemas.microsoft.com/office/powerpoint/2010/main" val="61954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8118ACC-5D46-4422-9984-9D4F80DA6E27}" type="datetimeFigureOut">
              <a:rPr lang="pt-BR" smtClean="0"/>
              <a:pPr/>
              <a:t>04/08/2020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4FBA5EC-379B-4507-A2C3-F258FB99205E}" type="slidenum">
              <a:rPr lang="pt-BR" smtClean="0"/>
              <a:pPr/>
              <a:t>‹nº›</a:t>
            </a:fld>
            <a:endParaRPr lang="pt-BR"/>
          </a:p>
        </p:txBody>
      </p:sp>
    </p:spTree>
    <p:extLst>
      <p:ext uri="{BB962C8B-B14F-4D97-AF65-F5344CB8AC3E}">
        <p14:creationId xmlns:p14="http://schemas.microsoft.com/office/powerpoint/2010/main" val="74404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8118ACC-5D46-4422-9984-9D4F80DA6E27}" type="datetimeFigureOut">
              <a:rPr lang="pt-BR" smtClean="0"/>
              <a:pPr/>
              <a:t>04/08/2020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4FBA5EC-379B-4507-A2C3-F258FB99205E}" type="slidenum">
              <a:rPr lang="pt-BR" smtClean="0"/>
              <a:pPr/>
              <a:t>‹nº›</a:t>
            </a:fld>
            <a:endParaRPr lang="pt-BR"/>
          </a:p>
        </p:txBody>
      </p:sp>
    </p:spTree>
    <p:extLst>
      <p:ext uri="{BB962C8B-B14F-4D97-AF65-F5344CB8AC3E}">
        <p14:creationId xmlns:p14="http://schemas.microsoft.com/office/powerpoint/2010/main" val="1229708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8118ACC-5D46-4422-9984-9D4F80DA6E27}" type="datetimeFigureOut">
              <a:rPr lang="pt-BR" smtClean="0"/>
              <a:pPr/>
              <a:t>04/08/2020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4FBA5EC-379B-4507-A2C3-F258FB99205E}" type="slidenum">
              <a:rPr lang="pt-BR" smtClean="0"/>
              <a:pPr/>
              <a:t>‹nº›</a:t>
            </a:fld>
            <a:endParaRPr lang="pt-BR"/>
          </a:p>
        </p:txBody>
      </p:sp>
    </p:spTree>
    <p:extLst>
      <p:ext uri="{BB962C8B-B14F-4D97-AF65-F5344CB8AC3E}">
        <p14:creationId xmlns:p14="http://schemas.microsoft.com/office/powerpoint/2010/main" val="337963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8118ACC-5D46-4422-9984-9D4F80DA6E27}" type="datetimeFigureOut">
              <a:rPr lang="pt-BR" smtClean="0"/>
              <a:pPr/>
              <a:t>04/08/2020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4FBA5EC-379B-4507-A2C3-F258FB99205E}" type="slidenum">
              <a:rPr lang="pt-BR" smtClean="0"/>
              <a:pPr/>
              <a:t>‹nº›</a:t>
            </a:fld>
            <a:endParaRPr lang="pt-BR"/>
          </a:p>
        </p:txBody>
      </p:sp>
    </p:spTree>
    <p:extLst>
      <p:ext uri="{BB962C8B-B14F-4D97-AF65-F5344CB8AC3E}">
        <p14:creationId xmlns:p14="http://schemas.microsoft.com/office/powerpoint/2010/main" val="296024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18ACC-5D46-4422-9984-9D4F80DA6E27}" type="datetimeFigureOut">
              <a:rPr lang="pt-BR" smtClean="0"/>
              <a:pPr/>
              <a:t>04/08/2020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4FBA5EC-379B-4507-A2C3-F258FB99205E}" type="slidenum">
              <a:rPr lang="pt-BR" smtClean="0"/>
              <a:pPr/>
              <a:t>‹nº›</a:t>
            </a:fld>
            <a:endParaRPr lang="pt-BR"/>
          </a:p>
        </p:txBody>
      </p:sp>
    </p:spTree>
    <p:extLst>
      <p:ext uri="{BB962C8B-B14F-4D97-AF65-F5344CB8AC3E}">
        <p14:creationId xmlns:p14="http://schemas.microsoft.com/office/powerpoint/2010/main" val="424714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B8118ACC-5D46-4422-9984-9D4F80DA6E27}" type="datetimeFigureOut">
              <a:rPr lang="pt-BR" smtClean="0"/>
              <a:pPr/>
              <a:t>04/08/2020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4FBA5EC-379B-4507-A2C3-F258FB99205E}" type="slidenum">
              <a:rPr lang="pt-BR" smtClean="0"/>
              <a:pPr/>
              <a:t>‹nº›</a:t>
            </a:fld>
            <a:endParaRPr lang="pt-BR"/>
          </a:p>
        </p:txBody>
      </p:sp>
    </p:spTree>
    <p:extLst>
      <p:ext uri="{BB962C8B-B14F-4D97-AF65-F5344CB8AC3E}">
        <p14:creationId xmlns:p14="http://schemas.microsoft.com/office/powerpoint/2010/main" val="2657976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B8118ACC-5D46-4422-9984-9D4F80DA6E27}" type="datetimeFigureOut">
              <a:rPr lang="pt-BR" smtClean="0"/>
              <a:pPr/>
              <a:t>04/08/2020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4FBA5EC-379B-4507-A2C3-F258FB99205E}" type="slidenum">
              <a:rPr lang="pt-BR" smtClean="0"/>
              <a:pPr/>
              <a:t>‹nº›</a:t>
            </a:fld>
            <a:endParaRPr lang="pt-BR"/>
          </a:p>
        </p:txBody>
      </p:sp>
    </p:spTree>
    <p:extLst>
      <p:ext uri="{BB962C8B-B14F-4D97-AF65-F5344CB8AC3E}">
        <p14:creationId xmlns:p14="http://schemas.microsoft.com/office/powerpoint/2010/main" val="871413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18ACC-5D46-4422-9984-9D4F80DA6E27}" type="datetimeFigureOut">
              <a:rPr lang="pt-BR" smtClean="0"/>
              <a:pPr/>
              <a:t>04/08/2020</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BA5EC-379B-4507-A2C3-F258FB99205E}" type="slidenum">
              <a:rPr lang="pt-BR" smtClean="0"/>
              <a:pPr/>
              <a:t>‹nº›</a:t>
            </a:fld>
            <a:endParaRPr lang="pt-BR"/>
          </a:p>
        </p:txBody>
      </p:sp>
    </p:spTree>
    <p:extLst>
      <p:ext uri="{BB962C8B-B14F-4D97-AF65-F5344CB8AC3E}">
        <p14:creationId xmlns:p14="http://schemas.microsoft.com/office/powerpoint/2010/main" val="1008792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hyperlink" Target="mailto:renato.lataliza@vale.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015142-3306-8A49-A7A0-D87B4F056A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4" name="TextBox 9"/>
          <p:cNvSpPr txBox="1"/>
          <p:nvPr/>
        </p:nvSpPr>
        <p:spPr>
          <a:xfrm>
            <a:off x="495300" y="3337922"/>
            <a:ext cx="8536158" cy="1200329"/>
          </a:xfrm>
          <a:prstGeom prst="rect">
            <a:avLst/>
          </a:prstGeom>
          <a:noFill/>
        </p:spPr>
        <p:txBody>
          <a:bodyPr wrap="square" rtlCol="0">
            <a:spAutoFit/>
          </a:bodyPr>
          <a:lstStyle/>
          <a:p>
            <a:r>
              <a:rPr lang="pt-BR" sz="3600" b="1" dirty="0">
                <a:solidFill>
                  <a:schemeClr val="tx1">
                    <a:lumMod val="50000"/>
                    <a:lumOff val="50000"/>
                  </a:schemeClr>
                </a:solidFill>
                <a:ea typeface="Open Sans" panose="020B0606030504020204" pitchFamily="34" charset="0"/>
                <a:cs typeface="Open Sans" panose="020B0606030504020204" pitchFamily="34" charset="0"/>
              </a:rPr>
              <a:t>Análise de Falhas em Dormentes de Aço na Estrada de Ferro Vitória a Minas</a:t>
            </a:r>
            <a:endParaRPr lang="en-US" sz="3600" b="1" dirty="0">
              <a:solidFill>
                <a:schemeClr val="tx1">
                  <a:lumMod val="50000"/>
                  <a:lumOff val="50000"/>
                </a:schemeClr>
              </a:solidFill>
              <a:ea typeface="Open Sans" panose="020B0606030504020204" pitchFamily="34" charset="0"/>
              <a:cs typeface="Open Sans" panose="020B0606030504020204" pitchFamily="34" charset="0"/>
            </a:endParaRPr>
          </a:p>
        </p:txBody>
      </p:sp>
      <p:sp>
        <p:nvSpPr>
          <p:cNvPr id="23" name="Rectangle 11"/>
          <p:cNvSpPr/>
          <p:nvPr/>
        </p:nvSpPr>
        <p:spPr>
          <a:xfrm>
            <a:off x="495300" y="4719247"/>
            <a:ext cx="3874325" cy="461665"/>
          </a:xfrm>
          <a:prstGeom prst="rect">
            <a:avLst/>
          </a:prstGeom>
        </p:spPr>
        <p:txBody>
          <a:bodyPr wrap="square">
            <a:spAutoFit/>
          </a:bodyPr>
          <a:lstStyle/>
          <a:p>
            <a:r>
              <a:rPr lang="en-US" sz="2400" dirty="0">
                <a:solidFill>
                  <a:schemeClr val="tx1">
                    <a:lumMod val="50000"/>
                    <a:lumOff val="50000"/>
                  </a:schemeClr>
                </a:solidFill>
                <a:ea typeface="Open Sans" panose="020B0606030504020204" pitchFamily="34" charset="0"/>
                <a:cs typeface="Open Sans" panose="020B0606030504020204" pitchFamily="34" charset="0"/>
              </a:rPr>
              <a:t>Renato Lataliza Vasconcelos</a:t>
            </a:r>
            <a:endParaRPr lang="en-US" sz="2400" dirty="0">
              <a:solidFill>
                <a:schemeClr val="tx1">
                  <a:lumMod val="50000"/>
                  <a:lumOff val="50000"/>
                </a:schemeClr>
              </a:solidFill>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78943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p:cNvSpPr txBox="1"/>
          <p:nvPr/>
        </p:nvSpPr>
        <p:spPr>
          <a:xfrm>
            <a:off x="704893" y="336699"/>
            <a:ext cx="7974873" cy="1077218"/>
          </a:xfrm>
          <a:prstGeom prst="rect">
            <a:avLst/>
          </a:prstGeom>
          <a:noFill/>
        </p:spPr>
        <p:txBody>
          <a:bodyPr wrap="square" rtlCol="0">
            <a:spAutoFit/>
          </a:bodyPr>
          <a:lstStyle/>
          <a:p>
            <a:r>
              <a:rPr lang="pt-BR" sz="3200" b="1" cap="all" dirty="0">
                <a:solidFill>
                  <a:schemeClr val="tx1">
                    <a:lumMod val="50000"/>
                    <a:lumOff val="50000"/>
                  </a:schemeClr>
                </a:solidFill>
                <a:ea typeface="Open Sans" panose="020B0606030504020204" pitchFamily="34" charset="0"/>
                <a:cs typeface="Open Sans" panose="020B0606030504020204" pitchFamily="34" charset="0"/>
              </a:rPr>
              <a:t>Necessidade de dormentes para a EFVM - 2016</a:t>
            </a:r>
          </a:p>
        </p:txBody>
      </p:sp>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sp>
        <p:nvSpPr>
          <p:cNvPr id="11" name="CaixaDeTexto 5">
            <a:extLst>
              <a:ext uri="{FF2B5EF4-FFF2-40B4-BE49-F238E27FC236}">
                <a16:creationId xmlns:a16="http://schemas.microsoft.com/office/drawing/2014/main" id="{50648A43-7B55-4E42-8741-2858B14CC31B}"/>
              </a:ext>
            </a:extLst>
          </p:cNvPr>
          <p:cNvSpPr txBox="1">
            <a:spLocks noChangeArrowheads="1"/>
          </p:cNvSpPr>
          <p:nvPr/>
        </p:nvSpPr>
        <p:spPr bwMode="auto">
          <a:xfrm>
            <a:off x="944815" y="5058718"/>
            <a:ext cx="3018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25"/>
              </a:spcBef>
              <a:buFont typeface="Arial" panose="020B0604020202020204" pitchFamily="34" charset="0"/>
              <a:defRPr>
                <a:solidFill>
                  <a:srgbClr val="747678"/>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pPr>
            <a:r>
              <a:rPr lang="pt-BR" altLang="pt-BR" dirty="0" err="1"/>
              <a:t>Source</a:t>
            </a:r>
            <a:r>
              <a:rPr lang="pt-BR" altLang="pt-BR" dirty="0"/>
              <a:t>: </a:t>
            </a:r>
            <a:r>
              <a:rPr lang="en-US" altLang="pt-BR" dirty="0"/>
              <a:t>Reliability VM 2016</a:t>
            </a:r>
          </a:p>
        </p:txBody>
      </p:sp>
      <p:graphicFrame>
        <p:nvGraphicFramePr>
          <p:cNvPr id="12" name="Gráfico 11">
            <a:extLst>
              <a:ext uri="{FF2B5EF4-FFF2-40B4-BE49-F238E27FC236}">
                <a16:creationId xmlns:a16="http://schemas.microsoft.com/office/drawing/2014/main" id="{F9D7AC2F-9F88-40FF-8B5B-896D47A954FD}"/>
              </a:ext>
            </a:extLst>
          </p:cNvPr>
          <p:cNvGraphicFramePr/>
          <p:nvPr>
            <p:extLst>
              <p:ext uri="{D42A27DB-BD31-4B8C-83A1-F6EECF244321}">
                <p14:modId xmlns:p14="http://schemas.microsoft.com/office/powerpoint/2010/main" val="2665077005"/>
              </p:ext>
            </p:extLst>
          </p:nvPr>
        </p:nvGraphicFramePr>
        <p:xfrm>
          <a:off x="544146" y="1736478"/>
          <a:ext cx="5081188" cy="3322240"/>
        </p:xfrm>
        <a:graphic>
          <a:graphicData uri="http://schemas.openxmlformats.org/drawingml/2006/chart">
            <c:chart xmlns:c="http://schemas.openxmlformats.org/drawingml/2006/chart" xmlns:r="http://schemas.openxmlformats.org/officeDocument/2006/relationships" r:id="rId3"/>
          </a:graphicData>
        </a:graphic>
      </p:graphicFrame>
      <p:sp>
        <p:nvSpPr>
          <p:cNvPr id="13" name="Espaço Reservado para Conteúdo 3">
            <a:extLst>
              <a:ext uri="{FF2B5EF4-FFF2-40B4-BE49-F238E27FC236}">
                <a16:creationId xmlns:a16="http://schemas.microsoft.com/office/drawing/2014/main" id="{C04FC527-B879-40E3-BE8E-2C7BC42404EA}"/>
              </a:ext>
            </a:extLst>
          </p:cNvPr>
          <p:cNvSpPr txBox="1">
            <a:spLocks/>
          </p:cNvSpPr>
          <p:nvPr/>
        </p:nvSpPr>
        <p:spPr>
          <a:xfrm>
            <a:off x="5625334" y="1541206"/>
            <a:ext cx="3775133" cy="3712783"/>
          </a:xfrm>
          <a:prstGeom prst="rect">
            <a:avLst/>
          </a:prstGeom>
        </p:spPr>
        <p:txBody>
          <a:bodyPr vert="horz" lIns="91440" tIns="45720" rIns="91440" bIns="45720" rtlCol="0" anchor="ctr"/>
          <a:lstStyle>
            <a:defPPr>
              <a:defRPr lang="pt-B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dirty="0">
              <a:solidFill>
                <a:srgbClr val="FF0000"/>
              </a:solidFill>
            </a:endParaRPr>
          </a:p>
          <a:p>
            <a:pPr marL="285750" indent="-285750">
              <a:buFont typeface="Arial" panose="020B0604020202020204" pitchFamily="34" charset="0"/>
              <a:buChar char="•"/>
            </a:pPr>
            <a:r>
              <a:rPr lang="pt-BR" sz="1800" dirty="0"/>
              <a:t>Primeiros dormentes de aço na VM: </a:t>
            </a:r>
            <a:r>
              <a:rPr lang="pt-BR" sz="1800" b="1" dirty="0">
                <a:solidFill>
                  <a:srgbClr val="EDB111"/>
                </a:solidFill>
              </a:rPr>
              <a:t>1985</a:t>
            </a:r>
            <a:r>
              <a:rPr lang="pt-BR" sz="1800" dirty="0"/>
              <a:t>;</a:t>
            </a:r>
          </a:p>
          <a:p>
            <a:pPr marL="285750" indent="-285750">
              <a:buFont typeface="Arial" panose="020B0604020202020204" pitchFamily="34" charset="0"/>
              <a:buChar char="•"/>
            </a:pPr>
            <a:r>
              <a:rPr lang="pt-BR" sz="1800" dirty="0"/>
              <a:t>Dormentes substituídos em média nos últimos anos: </a:t>
            </a:r>
            <a:r>
              <a:rPr lang="pt-BR" sz="1800" b="1" dirty="0">
                <a:solidFill>
                  <a:srgbClr val="EDB111"/>
                </a:solidFill>
              </a:rPr>
              <a:t>120,000 um.</a:t>
            </a:r>
            <a:endParaRPr lang="pt-BR" sz="1800"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134711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p:cNvSpPr txBox="1"/>
          <p:nvPr/>
        </p:nvSpPr>
        <p:spPr>
          <a:xfrm>
            <a:off x="704893" y="336699"/>
            <a:ext cx="7974873" cy="584775"/>
          </a:xfrm>
          <a:prstGeom prst="rect">
            <a:avLst/>
          </a:prstGeom>
          <a:noFill/>
        </p:spPr>
        <p:txBody>
          <a:bodyPr wrap="square" rtlCol="0">
            <a:spAutoFit/>
          </a:bodyPr>
          <a:lstStyle/>
          <a:p>
            <a:r>
              <a:rPr lang="pt-BR" sz="3200" b="1" cap="all" dirty="0">
                <a:solidFill>
                  <a:schemeClr val="tx1">
                    <a:lumMod val="50000"/>
                    <a:lumOff val="50000"/>
                  </a:schemeClr>
                </a:solidFill>
                <a:ea typeface="Open Sans" panose="020B0606030504020204" pitchFamily="34" charset="0"/>
                <a:cs typeface="Open Sans" panose="020B0606030504020204" pitchFamily="34" charset="0"/>
              </a:rPr>
              <a:t>Resultados das observações de campo</a:t>
            </a:r>
          </a:p>
        </p:txBody>
      </p:sp>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pic>
        <p:nvPicPr>
          <p:cNvPr id="7" name="Picture 2" descr="C:\Users\01001461\Documents\Vale - nova etapa\Estudos diversos\Estudo vida util dormentes de aço\Fotos\20160622_133229.jpg">
            <a:extLst>
              <a:ext uri="{FF2B5EF4-FFF2-40B4-BE49-F238E27FC236}">
                <a16:creationId xmlns:a16="http://schemas.microsoft.com/office/drawing/2014/main" id="{70363290-A47C-4A26-8BCD-BC926FD2EE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85215" y="928839"/>
            <a:ext cx="3597386" cy="2022584"/>
          </a:xfrm>
          <a:prstGeom prst="rect">
            <a:avLst/>
          </a:prstGeom>
          <a:noFill/>
        </p:spPr>
      </p:pic>
      <p:pic>
        <p:nvPicPr>
          <p:cNvPr id="8" name="Picture 4" descr="C:\Users\01001461\Documents\Vale - nova etapa\Estudos diversos\Estudo vida util dormentes de aço\Fotos\20160622_135231.jpg">
            <a:extLst>
              <a:ext uri="{FF2B5EF4-FFF2-40B4-BE49-F238E27FC236}">
                <a16:creationId xmlns:a16="http://schemas.microsoft.com/office/drawing/2014/main" id="{4FBBB27F-1C38-4122-AE57-B2623EB850B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4992960" y="907407"/>
            <a:ext cx="3603906" cy="2026250"/>
          </a:xfrm>
          <a:prstGeom prst="rect">
            <a:avLst/>
          </a:prstGeom>
          <a:noFill/>
        </p:spPr>
      </p:pic>
      <p:sp>
        <p:nvSpPr>
          <p:cNvPr id="9" name="TextBox 6">
            <a:extLst>
              <a:ext uri="{FF2B5EF4-FFF2-40B4-BE49-F238E27FC236}">
                <a16:creationId xmlns:a16="http://schemas.microsoft.com/office/drawing/2014/main" id="{8D6DE926-525E-4016-9D14-704C35777EBE}"/>
              </a:ext>
            </a:extLst>
          </p:cNvPr>
          <p:cNvSpPr txBox="1">
            <a:spLocks noChangeArrowheads="1"/>
          </p:cNvSpPr>
          <p:nvPr/>
        </p:nvSpPr>
        <p:spPr bwMode="auto">
          <a:xfrm>
            <a:off x="485215" y="2972165"/>
            <a:ext cx="3597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25"/>
              </a:spcBef>
              <a:buFont typeface="Arial" panose="020B0604020202020204" pitchFamily="34" charset="0"/>
              <a:defRPr>
                <a:solidFill>
                  <a:srgbClr val="747678"/>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defTabSz="457200" fontAlgn="base">
              <a:spcBef>
                <a:spcPct val="0"/>
              </a:spcBef>
              <a:spcAft>
                <a:spcPct val="0"/>
              </a:spcAft>
            </a:pPr>
            <a:r>
              <a:rPr lang="pt-BR" altLang="pt-BR" sz="1200" dirty="0"/>
              <a:t>Dormente de aço quebrado com o </a:t>
            </a:r>
            <a:r>
              <a:rPr lang="pt-BR" altLang="pt-BR" sz="1200" dirty="0" err="1"/>
              <a:t>shoulder</a:t>
            </a:r>
            <a:r>
              <a:rPr lang="pt-BR" altLang="pt-BR" sz="1200" dirty="0"/>
              <a:t> soltando.</a:t>
            </a:r>
            <a:r>
              <a:rPr lang="pt-BR" sz="1200" dirty="0"/>
              <a:t> Ano de fabricação </a:t>
            </a:r>
            <a:r>
              <a:rPr lang="pt-BR" altLang="pt-BR" sz="1200" dirty="0"/>
              <a:t>2008</a:t>
            </a:r>
          </a:p>
        </p:txBody>
      </p:sp>
      <p:sp>
        <p:nvSpPr>
          <p:cNvPr id="10" name="TextBox 6">
            <a:extLst>
              <a:ext uri="{FF2B5EF4-FFF2-40B4-BE49-F238E27FC236}">
                <a16:creationId xmlns:a16="http://schemas.microsoft.com/office/drawing/2014/main" id="{79E9FAB6-E8A5-4F42-8B0A-58CD9F8AD46B}"/>
              </a:ext>
            </a:extLst>
          </p:cNvPr>
          <p:cNvSpPr txBox="1">
            <a:spLocks noChangeArrowheads="1"/>
          </p:cNvSpPr>
          <p:nvPr/>
        </p:nvSpPr>
        <p:spPr bwMode="auto">
          <a:xfrm>
            <a:off x="4992960" y="2933658"/>
            <a:ext cx="36039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defTabSz="457200" fontAlgn="base">
              <a:spcBef>
                <a:spcPct val="0"/>
              </a:spcBef>
              <a:spcAft>
                <a:spcPct val="0"/>
              </a:spcAft>
              <a:buFont typeface="Arial" panose="020B0604020202020204" pitchFamily="34" charset="0"/>
              <a:defRPr sz="1200">
                <a:solidFill>
                  <a:srgbClr val="747678"/>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latin typeface="Arial" panose="020B0604020202020204" pitchFamily="34" charset="0"/>
                <a:cs typeface="Arial" panose="020B0604020202020204" pitchFamily="34" charset="0"/>
              </a:defRPr>
            </a:lvl9pPr>
          </a:lstStyle>
          <a:p>
            <a:r>
              <a:rPr lang="pt-BR" altLang="pt-BR"/>
              <a:t>Solda soltando. Ano de fabricação 2008.</a:t>
            </a:r>
          </a:p>
        </p:txBody>
      </p:sp>
      <p:sp>
        <p:nvSpPr>
          <p:cNvPr id="14" name="TextBox 6">
            <a:extLst>
              <a:ext uri="{FF2B5EF4-FFF2-40B4-BE49-F238E27FC236}">
                <a16:creationId xmlns:a16="http://schemas.microsoft.com/office/drawing/2014/main" id="{56274CFA-D307-4EE3-BECE-E4AE94DEBD00}"/>
              </a:ext>
            </a:extLst>
          </p:cNvPr>
          <p:cNvSpPr txBox="1">
            <a:spLocks noChangeArrowheads="1"/>
          </p:cNvSpPr>
          <p:nvPr/>
        </p:nvSpPr>
        <p:spPr bwMode="auto">
          <a:xfrm>
            <a:off x="485215" y="5554644"/>
            <a:ext cx="3597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25"/>
              </a:spcBef>
              <a:buFont typeface="Arial" panose="020B0604020202020204" pitchFamily="34" charset="0"/>
              <a:defRPr>
                <a:solidFill>
                  <a:srgbClr val="747678"/>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defTabSz="457200" fontAlgn="base">
              <a:spcBef>
                <a:spcPct val="0"/>
              </a:spcBef>
              <a:spcAft>
                <a:spcPct val="0"/>
              </a:spcAft>
            </a:pPr>
            <a:r>
              <a:rPr lang="pt-BR" sz="1200"/>
              <a:t>Dormente trincado</a:t>
            </a:r>
            <a:r>
              <a:rPr lang="pt-BR" altLang="pt-BR" sz="1200"/>
              <a:t>. </a:t>
            </a:r>
            <a:r>
              <a:rPr lang="pt-BR" sz="1200"/>
              <a:t>Ano de Fabricação</a:t>
            </a:r>
            <a:r>
              <a:rPr lang="pt-BR" altLang="pt-BR" sz="1200"/>
              <a:t> 2008.</a:t>
            </a:r>
          </a:p>
        </p:txBody>
      </p:sp>
      <p:sp>
        <p:nvSpPr>
          <p:cNvPr id="15" name="TextBox 6">
            <a:extLst>
              <a:ext uri="{FF2B5EF4-FFF2-40B4-BE49-F238E27FC236}">
                <a16:creationId xmlns:a16="http://schemas.microsoft.com/office/drawing/2014/main" id="{C10984D4-D822-4F36-BE27-BA625C52750D}"/>
              </a:ext>
            </a:extLst>
          </p:cNvPr>
          <p:cNvSpPr txBox="1">
            <a:spLocks noChangeArrowheads="1"/>
          </p:cNvSpPr>
          <p:nvPr/>
        </p:nvSpPr>
        <p:spPr bwMode="auto">
          <a:xfrm>
            <a:off x="4992960" y="5554644"/>
            <a:ext cx="3597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25"/>
              </a:spcBef>
              <a:buFont typeface="Arial" panose="020B0604020202020204" pitchFamily="34" charset="0"/>
              <a:defRPr>
                <a:solidFill>
                  <a:srgbClr val="747678"/>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defTabSz="457200" fontAlgn="base">
              <a:spcBef>
                <a:spcPct val="0"/>
              </a:spcBef>
              <a:spcAft>
                <a:spcPct val="0"/>
              </a:spcAft>
            </a:pPr>
            <a:r>
              <a:rPr lang="pt-BR" sz="1200"/>
              <a:t>Dormente de aço com desgaste causado pela galocha.</a:t>
            </a:r>
            <a:r>
              <a:rPr lang="pt-BR" altLang="pt-BR" sz="1200"/>
              <a:t> </a:t>
            </a:r>
            <a:r>
              <a:rPr lang="pt-BR" sz="1200"/>
              <a:t>Ano de Fabricação</a:t>
            </a:r>
            <a:r>
              <a:rPr lang="pt-BR" altLang="pt-BR" sz="1200"/>
              <a:t> 2008</a:t>
            </a:r>
          </a:p>
        </p:txBody>
      </p:sp>
      <p:pic>
        <p:nvPicPr>
          <p:cNvPr id="16" name="Picture 2" descr="C:\Users\01001461\Documents\Vale - nova etapa\Estudos diversos\Estudo vida util dormentes de aço\Fotos\20160622_150051.jpg">
            <a:extLst>
              <a:ext uri="{FF2B5EF4-FFF2-40B4-BE49-F238E27FC236}">
                <a16:creationId xmlns:a16="http://schemas.microsoft.com/office/drawing/2014/main" id="{446271D7-5D7C-46C5-9941-28659643448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485215" y="3524349"/>
            <a:ext cx="3597386" cy="2022584"/>
          </a:xfrm>
          <a:prstGeom prst="rect">
            <a:avLst/>
          </a:prstGeom>
          <a:noFill/>
        </p:spPr>
      </p:pic>
      <p:pic>
        <p:nvPicPr>
          <p:cNvPr id="17" name="Picture 3" descr="C:\Users\01001461\Documents\Vale - nova etapa\Estudos diversos\Estudo vida util dormentes de aço\Fotos\20160622_150928.jpg">
            <a:extLst>
              <a:ext uri="{FF2B5EF4-FFF2-40B4-BE49-F238E27FC236}">
                <a16:creationId xmlns:a16="http://schemas.microsoft.com/office/drawing/2014/main" id="{65A865E9-DBB2-4382-B71B-6E300C05646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a:xfrm>
            <a:off x="4992960" y="3524349"/>
            <a:ext cx="3597386" cy="2022584"/>
          </a:xfrm>
          <a:prstGeom prst="rect">
            <a:avLst/>
          </a:prstGeom>
          <a:noFill/>
        </p:spPr>
      </p:pic>
    </p:spTree>
    <p:extLst>
      <p:ext uri="{BB962C8B-B14F-4D97-AF65-F5344CB8AC3E}">
        <p14:creationId xmlns:p14="http://schemas.microsoft.com/office/powerpoint/2010/main" val="4008175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p:cNvSpPr txBox="1"/>
          <p:nvPr/>
        </p:nvSpPr>
        <p:spPr>
          <a:xfrm>
            <a:off x="704893" y="336699"/>
            <a:ext cx="7974873" cy="584775"/>
          </a:xfrm>
          <a:prstGeom prst="rect">
            <a:avLst/>
          </a:prstGeom>
          <a:noFill/>
        </p:spPr>
        <p:txBody>
          <a:bodyPr wrap="square" rtlCol="0">
            <a:spAutoFit/>
          </a:bodyPr>
          <a:lstStyle/>
          <a:p>
            <a:r>
              <a:rPr lang="pt-BR" sz="3200" b="1" cap="all" dirty="0">
                <a:solidFill>
                  <a:schemeClr val="tx1">
                    <a:lumMod val="50000"/>
                    <a:lumOff val="50000"/>
                  </a:schemeClr>
                </a:solidFill>
                <a:ea typeface="Open Sans" panose="020B0606030504020204" pitchFamily="34" charset="0"/>
                <a:cs typeface="Open Sans" panose="020B0606030504020204" pitchFamily="34" charset="0"/>
              </a:rPr>
              <a:t>Resultados das observações de campo</a:t>
            </a:r>
          </a:p>
        </p:txBody>
      </p:sp>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sp>
        <p:nvSpPr>
          <p:cNvPr id="9" name="TextBox 6">
            <a:extLst>
              <a:ext uri="{FF2B5EF4-FFF2-40B4-BE49-F238E27FC236}">
                <a16:creationId xmlns:a16="http://schemas.microsoft.com/office/drawing/2014/main" id="{8D6DE926-525E-4016-9D14-704C35777EBE}"/>
              </a:ext>
            </a:extLst>
          </p:cNvPr>
          <p:cNvSpPr txBox="1">
            <a:spLocks noChangeArrowheads="1"/>
          </p:cNvSpPr>
          <p:nvPr/>
        </p:nvSpPr>
        <p:spPr bwMode="auto">
          <a:xfrm>
            <a:off x="485215" y="2972165"/>
            <a:ext cx="3597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25"/>
              </a:spcBef>
              <a:buFont typeface="Arial" panose="020B0604020202020204" pitchFamily="34" charset="0"/>
              <a:defRPr>
                <a:solidFill>
                  <a:srgbClr val="747678"/>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defTabSz="457200" fontAlgn="base">
              <a:spcBef>
                <a:spcPct val="0"/>
              </a:spcBef>
              <a:spcAft>
                <a:spcPct val="0"/>
              </a:spcAft>
            </a:pPr>
            <a:r>
              <a:rPr lang="pt-BR" altLang="pt-BR" sz="1200" dirty="0"/>
              <a:t>Dormente de aço com corrosão e desgaste excessivo. Ano de Fabricação 2007.</a:t>
            </a:r>
          </a:p>
        </p:txBody>
      </p:sp>
      <p:sp>
        <p:nvSpPr>
          <p:cNvPr id="10" name="TextBox 6">
            <a:extLst>
              <a:ext uri="{FF2B5EF4-FFF2-40B4-BE49-F238E27FC236}">
                <a16:creationId xmlns:a16="http://schemas.microsoft.com/office/drawing/2014/main" id="{79E9FAB6-E8A5-4F42-8B0A-58CD9F8AD46B}"/>
              </a:ext>
            </a:extLst>
          </p:cNvPr>
          <p:cNvSpPr txBox="1">
            <a:spLocks noChangeArrowheads="1"/>
          </p:cNvSpPr>
          <p:nvPr/>
        </p:nvSpPr>
        <p:spPr bwMode="auto">
          <a:xfrm>
            <a:off x="4992960" y="2933658"/>
            <a:ext cx="36039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defTabSz="457200" fontAlgn="base">
              <a:spcBef>
                <a:spcPct val="0"/>
              </a:spcBef>
              <a:spcAft>
                <a:spcPct val="0"/>
              </a:spcAft>
              <a:buFont typeface="Arial" panose="020B0604020202020204" pitchFamily="34" charset="0"/>
              <a:defRPr sz="1200">
                <a:solidFill>
                  <a:srgbClr val="747678"/>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latin typeface="Arial" panose="020B0604020202020204" pitchFamily="34" charset="0"/>
                <a:cs typeface="Arial" panose="020B0604020202020204" pitchFamily="34" charset="0"/>
              </a:defRPr>
            </a:lvl9pPr>
          </a:lstStyle>
          <a:p>
            <a:r>
              <a:rPr lang="pt-BR" altLang="pt-BR" dirty="0"/>
              <a:t>Lastro baixo e contaminado. Ano de Fabricação 2007.</a:t>
            </a:r>
          </a:p>
        </p:txBody>
      </p:sp>
      <p:sp>
        <p:nvSpPr>
          <p:cNvPr id="14" name="TextBox 6">
            <a:extLst>
              <a:ext uri="{FF2B5EF4-FFF2-40B4-BE49-F238E27FC236}">
                <a16:creationId xmlns:a16="http://schemas.microsoft.com/office/drawing/2014/main" id="{56274CFA-D307-4EE3-BECE-E4AE94DEBD00}"/>
              </a:ext>
            </a:extLst>
          </p:cNvPr>
          <p:cNvSpPr txBox="1">
            <a:spLocks noChangeArrowheads="1"/>
          </p:cNvSpPr>
          <p:nvPr/>
        </p:nvSpPr>
        <p:spPr bwMode="auto">
          <a:xfrm>
            <a:off x="485215" y="5513975"/>
            <a:ext cx="3597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25"/>
              </a:spcBef>
              <a:buFont typeface="Arial" panose="020B0604020202020204" pitchFamily="34" charset="0"/>
              <a:defRPr>
                <a:solidFill>
                  <a:srgbClr val="747678"/>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defTabSz="457200" fontAlgn="base">
              <a:spcBef>
                <a:spcPct val="0"/>
              </a:spcBef>
              <a:spcAft>
                <a:spcPct val="0"/>
              </a:spcAft>
            </a:pPr>
            <a:r>
              <a:rPr lang="pt-BR" sz="1200" dirty="0"/>
              <a:t>Dormente trincado com corrosão. Ano de Fabricação 1987</a:t>
            </a:r>
          </a:p>
        </p:txBody>
      </p:sp>
      <p:sp>
        <p:nvSpPr>
          <p:cNvPr id="15" name="TextBox 6">
            <a:extLst>
              <a:ext uri="{FF2B5EF4-FFF2-40B4-BE49-F238E27FC236}">
                <a16:creationId xmlns:a16="http://schemas.microsoft.com/office/drawing/2014/main" id="{C10984D4-D822-4F36-BE27-BA625C52750D}"/>
              </a:ext>
            </a:extLst>
          </p:cNvPr>
          <p:cNvSpPr txBox="1">
            <a:spLocks noChangeArrowheads="1"/>
          </p:cNvSpPr>
          <p:nvPr/>
        </p:nvSpPr>
        <p:spPr bwMode="auto">
          <a:xfrm>
            <a:off x="4978704" y="5456486"/>
            <a:ext cx="3597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25"/>
              </a:spcBef>
              <a:buFont typeface="Arial" panose="020B0604020202020204" pitchFamily="34" charset="0"/>
              <a:defRPr>
                <a:solidFill>
                  <a:srgbClr val="747678"/>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defTabSz="457200" fontAlgn="base">
              <a:spcBef>
                <a:spcPct val="0"/>
              </a:spcBef>
              <a:spcAft>
                <a:spcPct val="0"/>
              </a:spcAft>
            </a:pPr>
            <a:r>
              <a:rPr lang="en-US" altLang="pt-BR" sz="1200" dirty="0" err="1"/>
              <a:t>Dormente</a:t>
            </a:r>
            <a:r>
              <a:rPr lang="en-US" altLang="pt-BR" sz="1200" dirty="0"/>
              <a:t> de </a:t>
            </a:r>
            <a:r>
              <a:rPr lang="en-US" altLang="pt-BR" sz="1200" dirty="0" err="1"/>
              <a:t>aço</a:t>
            </a:r>
            <a:r>
              <a:rPr lang="en-US" altLang="pt-BR" sz="1200" dirty="0"/>
              <a:t> </a:t>
            </a:r>
            <a:r>
              <a:rPr lang="en-US" altLang="pt-BR" sz="1200" dirty="0" err="1"/>
              <a:t>quebrado</a:t>
            </a:r>
            <a:r>
              <a:rPr lang="en-US" altLang="pt-BR" sz="1200" dirty="0"/>
              <a:t> </a:t>
            </a:r>
            <a:r>
              <a:rPr lang="en-US" altLang="pt-BR" sz="1200" dirty="0" err="1"/>
              <a:t>típico</a:t>
            </a:r>
            <a:r>
              <a:rPr lang="en-US" altLang="pt-BR" sz="1200" dirty="0"/>
              <a:t>. </a:t>
            </a:r>
            <a:r>
              <a:rPr lang="en-US" sz="1200" dirty="0" err="1"/>
              <a:t>Ano</a:t>
            </a:r>
            <a:r>
              <a:rPr lang="en-US" sz="1200" dirty="0"/>
              <a:t> de </a:t>
            </a:r>
            <a:r>
              <a:rPr lang="en-US" sz="1200" dirty="0" err="1"/>
              <a:t>Fabricação</a:t>
            </a:r>
            <a:r>
              <a:rPr lang="en-US" altLang="pt-BR" sz="1200" dirty="0"/>
              <a:t> 2007.</a:t>
            </a:r>
          </a:p>
        </p:txBody>
      </p:sp>
      <p:pic>
        <p:nvPicPr>
          <p:cNvPr id="12" name="Picture 2" descr="C:\Users\01001461\Documents\Vale - nova etapa\Estudos diversos\Estudo vida util dormentes de aço\Fotos\20160629_100446.jpg">
            <a:extLst>
              <a:ext uri="{FF2B5EF4-FFF2-40B4-BE49-F238E27FC236}">
                <a16:creationId xmlns:a16="http://schemas.microsoft.com/office/drawing/2014/main" id="{2F3E7A46-8436-4C91-99F8-75E57774664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49294" y="1036018"/>
            <a:ext cx="3534452" cy="1987200"/>
          </a:xfrm>
          <a:prstGeom prst="rect">
            <a:avLst/>
          </a:prstGeom>
          <a:noFill/>
        </p:spPr>
      </p:pic>
      <p:pic>
        <p:nvPicPr>
          <p:cNvPr id="13" name="Picture 3" descr="C:\Users\01001461\Documents\Vale - nova etapa\Estudos diversos\Estudo vida util dormentes de aço\Fotos\20160629_102914.jpg">
            <a:extLst>
              <a:ext uri="{FF2B5EF4-FFF2-40B4-BE49-F238E27FC236}">
                <a16:creationId xmlns:a16="http://schemas.microsoft.com/office/drawing/2014/main" id="{15D9D7F2-332E-4C4F-A327-3ACA0049973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5067427" y="1013576"/>
            <a:ext cx="3448452" cy="1938847"/>
          </a:xfrm>
          <a:prstGeom prst="rect">
            <a:avLst/>
          </a:prstGeom>
          <a:noFill/>
        </p:spPr>
      </p:pic>
      <p:pic>
        <p:nvPicPr>
          <p:cNvPr id="18" name="Picture 4" descr="C:\Users\01001461\Documents\Vale - nova etapa\Estudos diversos\Estudo vida util dormentes de aço\Fotos\20160629_125014.jpg">
            <a:extLst>
              <a:ext uri="{FF2B5EF4-FFF2-40B4-BE49-F238E27FC236}">
                <a16:creationId xmlns:a16="http://schemas.microsoft.com/office/drawing/2014/main" id="{7F0A53B2-30B7-4A21-9651-82E5871896A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5067427" y="3472338"/>
            <a:ext cx="3534451" cy="1987200"/>
          </a:xfrm>
          <a:prstGeom prst="rect">
            <a:avLst/>
          </a:prstGeom>
          <a:noFill/>
        </p:spPr>
      </p:pic>
      <p:pic>
        <p:nvPicPr>
          <p:cNvPr id="19" name="Picture 2" descr="C:\Users\01001461\Documents\Vale - nova etapa\Estudos diversos\Estudo vida util dormentes de aço\Fotos\20160812_083321.jpg">
            <a:extLst>
              <a:ext uri="{FF2B5EF4-FFF2-40B4-BE49-F238E27FC236}">
                <a16:creationId xmlns:a16="http://schemas.microsoft.com/office/drawing/2014/main" id="{929C56E0-6670-4674-99D9-14A7A7036BB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9294" y="3480160"/>
            <a:ext cx="3533307" cy="198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245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Espaço Reservado para Conteúdo 5">
            <a:extLst>
              <a:ext uri="{FF2B5EF4-FFF2-40B4-BE49-F238E27FC236}">
                <a16:creationId xmlns:a16="http://schemas.microsoft.com/office/drawing/2014/main" id="{4FD0811D-947E-41CB-BCC9-08A769A0988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067427" y="3481393"/>
            <a:ext cx="3529439" cy="1984382"/>
          </a:xfrm>
          <a:prstGeom prst="rect">
            <a:avLst/>
          </a:prstGeom>
        </p:spPr>
      </p:pic>
      <p:pic>
        <p:nvPicPr>
          <p:cNvPr id="20" name="Espaço Reservado para Conteúdo 4">
            <a:extLst>
              <a:ext uri="{FF2B5EF4-FFF2-40B4-BE49-F238E27FC236}">
                <a16:creationId xmlns:a16="http://schemas.microsoft.com/office/drawing/2014/main" id="{DBA778FE-CA34-4F83-8AB0-707B5CDBEA2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49294" y="3481393"/>
            <a:ext cx="3533307" cy="1986556"/>
          </a:xfrm>
          <a:prstGeom prst="rect">
            <a:avLst/>
          </a:prstGeom>
        </p:spPr>
      </p:pic>
      <p:pic>
        <p:nvPicPr>
          <p:cNvPr id="17" name="Espaço Reservado para Conteúdo 7">
            <a:extLst>
              <a:ext uri="{FF2B5EF4-FFF2-40B4-BE49-F238E27FC236}">
                <a16:creationId xmlns:a16="http://schemas.microsoft.com/office/drawing/2014/main" id="{A57F96FC-C4EC-4D69-917A-BFB3FBE4CEA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067427" y="998489"/>
            <a:ext cx="3448452" cy="1935948"/>
          </a:xfrm>
          <a:prstGeom prst="rect">
            <a:avLst/>
          </a:prstGeom>
        </p:spPr>
      </p:pic>
      <p:pic>
        <p:nvPicPr>
          <p:cNvPr id="16" name="Espaço Reservado para Conteúdo 6">
            <a:extLst>
              <a:ext uri="{FF2B5EF4-FFF2-40B4-BE49-F238E27FC236}">
                <a16:creationId xmlns:a16="http://schemas.microsoft.com/office/drawing/2014/main" id="{7C5F2E6C-BAFA-4DF9-8CB6-957ECF1898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51417" y="1036018"/>
            <a:ext cx="3531184" cy="1982394"/>
          </a:xfrm>
          <a:prstGeom prst="rect">
            <a:avLst/>
          </a:prstGeom>
        </p:spPr>
      </p:pic>
      <p:sp>
        <p:nvSpPr>
          <p:cNvPr id="21" name="TextBox 9"/>
          <p:cNvSpPr txBox="1"/>
          <p:nvPr/>
        </p:nvSpPr>
        <p:spPr>
          <a:xfrm>
            <a:off x="704893" y="336699"/>
            <a:ext cx="7974873" cy="584775"/>
          </a:xfrm>
          <a:prstGeom prst="rect">
            <a:avLst/>
          </a:prstGeom>
          <a:noFill/>
        </p:spPr>
        <p:txBody>
          <a:bodyPr wrap="square" rtlCol="0">
            <a:spAutoFit/>
          </a:bodyPr>
          <a:lstStyle/>
          <a:p>
            <a:r>
              <a:rPr lang="pt-BR" sz="3200" b="1" cap="all" dirty="0">
                <a:solidFill>
                  <a:schemeClr val="tx1">
                    <a:lumMod val="50000"/>
                    <a:lumOff val="50000"/>
                  </a:schemeClr>
                </a:solidFill>
                <a:ea typeface="Open Sans" panose="020B0606030504020204" pitchFamily="34" charset="0"/>
                <a:cs typeface="Open Sans" panose="020B0606030504020204" pitchFamily="34" charset="0"/>
              </a:rPr>
              <a:t>Resultados das observações de campo</a:t>
            </a:r>
          </a:p>
        </p:txBody>
      </p:sp>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sp>
        <p:nvSpPr>
          <p:cNvPr id="9" name="TextBox 6">
            <a:extLst>
              <a:ext uri="{FF2B5EF4-FFF2-40B4-BE49-F238E27FC236}">
                <a16:creationId xmlns:a16="http://schemas.microsoft.com/office/drawing/2014/main" id="{8D6DE926-525E-4016-9D14-704C35777EBE}"/>
              </a:ext>
            </a:extLst>
          </p:cNvPr>
          <p:cNvSpPr txBox="1">
            <a:spLocks noChangeArrowheads="1"/>
          </p:cNvSpPr>
          <p:nvPr/>
        </p:nvSpPr>
        <p:spPr bwMode="auto">
          <a:xfrm>
            <a:off x="485215" y="2972165"/>
            <a:ext cx="35973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25"/>
              </a:spcBef>
              <a:buFont typeface="Arial" panose="020B0604020202020204" pitchFamily="34" charset="0"/>
              <a:defRPr>
                <a:solidFill>
                  <a:srgbClr val="747678"/>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defTabSz="457200" fontAlgn="base">
              <a:spcBef>
                <a:spcPct val="0"/>
              </a:spcBef>
              <a:spcAft>
                <a:spcPct val="0"/>
              </a:spcAft>
            </a:pPr>
            <a:r>
              <a:rPr lang="pt-BR" altLang="pt-BR" sz="1200" dirty="0"/>
              <a:t>Dormente de aço com corrosão. Ano de Fabricação 2006.</a:t>
            </a:r>
          </a:p>
          <a:p>
            <a:pPr defTabSz="457200" fontAlgn="base">
              <a:spcBef>
                <a:spcPct val="0"/>
              </a:spcBef>
              <a:spcAft>
                <a:spcPct val="0"/>
              </a:spcAft>
            </a:pPr>
            <a:r>
              <a:rPr lang="pt-BR" altLang="pt-BR" sz="1200" dirty="0"/>
              <a:t>.</a:t>
            </a:r>
          </a:p>
        </p:txBody>
      </p:sp>
      <p:sp>
        <p:nvSpPr>
          <p:cNvPr id="10" name="TextBox 6">
            <a:extLst>
              <a:ext uri="{FF2B5EF4-FFF2-40B4-BE49-F238E27FC236}">
                <a16:creationId xmlns:a16="http://schemas.microsoft.com/office/drawing/2014/main" id="{79E9FAB6-E8A5-4F42-8B0A-58CD9F8AD46B}"/>
              </a:ext>
            </a:extLst>
          </p:cNvPr>
          <p:cNvSpPr txBox="1">
            <a:spLocks noChangeArrowheads="1"/>
          </p:cNvSpPr>
          <p:nvPr/>
        </p:nvSpPr>
        <p:spPr bwMode="auto">
          <a:xfrm>
            <a:off x="4992960" y="2933658"/>
            <a:ext cx="36039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defTabSz="457200" fontAlgn="base">
              <a:spcBef>
                <a:spcPct val="0"/>
              </a:spcBef>
              <a:spcAft>
                <a:spcPct val="0"/>
              </a:spcAft>
              <a:buFont typeface="Arial" panose="020B0604020202020204" pitchFamily="34" charset="0"/>
              <a:defRPr sz="1200">
                <a:solidFill>
                  <a:srgbClr val="747678"/>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latin typeface="Arial" panose="020B0604020202020204" pitchFamily="34" charset="0"/>
                <a:cs typeface="Arial" panose="020B0604020202020204" pitchFamily="34" charset="0"/>
              </a:defRPr>
            </a:lvl9pPr>
          </a:lstStyle>
          <a:p>
            <a:r>
              <a:rPr lang="pt-BR" altLang="pt-BR"/>
              <a:t>Dormente de aço com corrosão. </a:t>
            </a:r>
            <a:r>
              <a:rPr lang="pt-BR"/>
              <a:t>Ano de Fabricação</a:t>
            </a:r>
            <a:r>
              <a:rPr lang="pt-BR" altLang="pt-BR"/>
              <a:t> 2006.</a:t>
            </a:r>
          </a:p>
        </p:txBody>
      </p:sp>
      <p:sp>
        <p:nvSpPr>
          <p:cNvPr id="14" name="TextBox 6">
            <a:extLst>
              <a:ext uri="{FF2B5EF4-FFF2-40B4-BE49-F238E27FC236}">
                <a16:creationId xmlns:a16="http://schemas.microsoft.com/office/drawing/2014/main" id="{56274CFA-D307-4EE3-BECE-E4AE94DEBD00}"/>
              </a:ext>
            </a:extLst>
          </p:cNvPr>
          <p:cNvSpPr txBox="1">
            <a:spLocks noChangeArrowheads="1"/>
          </p:cNvSpPr>
          <p:nvPr/>
        </p:nvSpPr>
        <p:spPr bwMode="auto">
          <a:xfrm>
            <a:off x="485215" y="5456485"/>
            <a:ext cx="3597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25"/>
              </a:spcBef>
              <a:buFont typeface="Arial" panose="020B0604020202020204" pitchFamily="34" charset="0"/>
              <a:defRPr>
                <a:solidFill>
                  <a:srgbClr val="747678"/>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defTabSz="457200" fontAlgn="base">
              <a:spcBef>
                <a:spcPct val="0"/>
              </a:spcBef>
              <a:spcAft>
                <a:spcPct val="0"/>
              </a:spcAft>
            </a:pPr>
            <a:r>
              <a:rPr lang="pt-BR" sz="1200" dirty="0"/>
              <a:t>Corrosão na parte inferior do dormente de aço</a:t>
            </a:r>
            <a:r>
              <a:rPr lang="pt-BR" altLang="pt-BR" sz="1200" dirty="0"/>
              <a:t>. </a:t>
            </a:r>
            <a:r>
              <a:rPr lang="pt-BR" sz="1200" dirty="0"/>
              <a:t>Ano de Fabricação</a:t>
            </a:r>
            <a:r>
              <a:rPr lang="pt-BR" altLang="pt-BR" sz="1200" dirty="0"/>
              <a:t> 1989.</a:t>
            </a:r>
          </a:p>
        </p:txBody>
      </p:sp>
      <p:sp>
        <p:nvSpPr>
          <p:cNvPr id="15" name="TextBox 6">
            <a:extLst>
              <a:ext uri="{FF2B5EF4-FFF2-40B4-BE49-F238E27FC236}">
                <a16:creationId xmlns:a16="http://schemas.microsoft.com/office/drawing/2014/main" id="{C10984D4-D822-4F36-BE27-BA625C52750D}"/>
              </a:ext>
            </a:extLst>
          </p:cNvPr>
          <p:cNvSpPr txBox="1">
            <a:spLocks noChangeArrowheads="1"/>
          </p:cNvSpPr>
          <p:nvPr/>
        </p:nvSpPr>
        <p:spPr bwMode="auto">
          <a:xfrm>
            <a:off x="4992960" y="5493812"/>
            <a:ext cx="36039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25"/>
              </a:spcBef>
              <a:buFont typeface="Arial" panose="020B0604020202020204" pitchFamily="34" charset="0"/>
              <a:defRPr>
                <a:solidFill>
                  <a:srgbClr val="747678"/>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defTabSz="457200" fontAlgn="base">
              <a:spcBef>
                <a:spcPct val="0"/>
              </a:spcBef>
              <a:spcAft>
                <a:spcPct val="0"/>
              </a:spcAft>
            </a:pPr>
            <a:r>
              <a:rPr lang="pt-BR" altLang="pt-BR" sz="1200" dirty="0" err="1"/>
              <a:t>Pitch</a:t>
            </a:r>
            <a:r>
              <a:rPr lang="pt-BR" altLang="pt-BR" sz="1200" dirty="0"/>
              <a:t> de corrosão em dormente de aço. </a:t>
            </a:r>
            <a:r>
              <a:rPr lang="pt-BR" sz="1200" dirty="0"/>
              <a:t>Ano de Fabricação</a:t>
            </a:r>
            <a:r>
              <a:rPr lang="pt-BR" altLang="pt-BR" sz="1200" dirty="0"/>
              <a:t> 1989</a:t>
            </a:r>
          </a:p>
        </p:txBody>
      </p:sp>
    </p:spTree>
    <p:extLst>
      <p:ext uri="{BB962C8B-B14F-4D97-AF65-F5344CB8AC3E}">
        <p14:creationId xmlns:p14="http://schemas.microsoft.com/office/powerpoint/2010/main" val="3728188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p:cNvSpPr txBox="1"/>
          <p:nvPr/>
        </p:nvSpPr>
        <p:spPr>
          <a:xfrm>
            <a:off x="704893" y="336699"/>
            <a:ext cx="7974873" cy="1077218"/>
          </a:xfrm>
          <a:prstGeom prst="rect">
            <a:avLst/>
          </a:prstGeom>
          <a:noFill/>
        </p:spPr>
        <p:txBody>
          <a:bodyPr wrap="square" rtlCol="0">
            <a:spAutoFit/>
          </a:bodyPr>
          <a:lstStyle/>
          <a:p>
            <a:r>
              <a:rPr lang="pt-BR" sz="3200" b="1" cap="all" dirty="0">
                <a:solidFill>
                  <a:schemeClr val="tx1">
                    <a:lumMod val="50000"/>
                    <a:lumOff val="50000"/>
                  </a:schemeClr>
                </a:solidFill>
                <a:ea typeface="Open Sans" panose="020B0606030504020204" pitchFamily="34" charset="0"/>
                <a:cs typeface="Open Sans" panose="020B0606030504020204" pitchFamily="34" charset="0"/>
              </a:rPr>
              <a:t>Análise dos dados dos Dormentes de aço removidos da via.</a:t>
            </a:r>
          </a:p>
        </p:txBody>
      </p:sp>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sp>
        <p:nvSpPr>
          <p:cNvPr id="12" name="Espaço Reservado para Conteúdo 2">
            <a:extLst>
              <a:ext uri="{FF2B5EF4-FFF2-40B4-BE49-F238E27FC236}">
                <a16:creationId xmlns:a16="http://schemas.microsoft.com/office/drawing/2014/main" id="{66E666ED-1F23-4296-BC92-C50068524C6F}"/>
              </a:ext>
            </a:extLst>
          </p:cNvPr>
          <p:cNvSpPr txBox="1">
            <a:spLocks/>
          </p:cNvSpPr>
          <p:nvPr/>
        </p:nvSpPr>
        <p:spPr>
          <a:xfrm>
            <a:off x="5388183" y="1486756"/>
            <a:ext cx="3544801" cy="4021931"/>
          </a:xfrm>
          <a:prstGeom prst="rect">
            <a:avLst/>
          </a:prstGeom>
        </p:spPr>
        <p:txBody>
          <a:bodyPr vert="horz" lIns="91440" tIns="45720" rIns="91440" bIns="45720" rtlCol="0" anchor="ctr">
            <a:noAutofit/>
          </a:bodyP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pt-BR" sz="1800" dirty="0"/>
              <a:t>Os dormentes que foram tirados da via em  curva tinham uma vida média de 16,82 anos. Foram feitas as seguintes análises:</a:t>
            </a:r>
            <a:endParaRPr lang="pt-BR" sz="1800" dirty="0">
              <a:solidFill>
                <a:schemeClr val="tx1"/>
              </a:solidFill>
            </a:endParaRPr>
          </a:p>
          <a:p>
            <a:pPr marL="285750" indent="-285750" algn="l">
              <a:buFont typeface="Arial" panose="020B0604020202020204" pitchFamily="34" charset="0"/>
              <a:buChar char="•"/>
            </a:pPr>
            <a:r>
              <a:rPr lang="pt-BR" sz="1800" b="1" noProof="1">
                <a:solidFill>
                  <a:srgbClr val="EDB111"/>
                </a:solidFill>
              </a:rPr>
              <a:t>Dimensionamento</a:t>
            </a:r>
            <a:r>
              <a:rPr lang="pt-BR" sz="1800" dirty="0"/>
              <a:t> de acordo com a </a:t>
            </a:r>
            <a:r>
              <a:rPr lang="pt-BR" sz="1800" dirty="0" err="1"/>
              <a:t>Arema</a:t>
            </a:r>
            <a:r>
              <a:rPr lang="pt-BR" sz="1800" dirty="0"/>
              <a:t>;</a:t>
            </a:r>
          </a:p>
          <a:p>
            <a:pPr marL="285750" indent="-285750" algn="l">
              <a:buFont typeface="Arial" panose="020B0604020202020204" pitchFamily="34" charset="0"/>
              <a:buChar char="•"/>
            </a:pPr>
            <a:r>
              <a:rPr lang="pt-BR" sz="1800" b="1" dirty="0">
                <a:solidFill>
                  <a:srgbClr val="EDB111"/>
                </a:solidFill>
              </a:rPr>
              <a:t>Instrumentação</a:t>
            </a:r>
            <a:r>
              <a:rPr lang="pt-BR" sz="1800" dirty="0"/>
              <a:t> em campo;</a:t>
            </a:r>
          </a:p>
          <a:p>
            <a:pPr marL="285750" indent="-285750" algn="l">
              <a:buFont typeface="Arial" panose="020B0604020202020204" pitchFamily="34" charset="0"/>
              <a:buChar char="•"/>
            </a:pPr>
            <a:r>
              <a:rPr lang="pt-BR" sz="1800" dirty="0"/>
              <a:t>Medição da </a:t>
            </a:r>
            <a:r>
              <a:rPr lang="pt-BR" sz="1800" b="1" dirty="0">
                <a:solidFill>
                  <a:srgbClr val="EDB111"/>
                </a:solidFill>
              </a:rPr>
              <a:t>Corrosão</a:t>
            </a:r>
            <a:r>
              <a:rPr lang="pt-BR" sz="1800" dirty="0"/>
              <a:t>;</a:t>
            </a:r>
          </a:p>
          <a:p>
            <a:pPr marL="285750" indent="-285750" algn="l">
              <a:buFont typeface="Arial" panose="020B0604020202020204" pitchFamily="34" charset="0"/>
              <a:buChar char="•"/>
            </a:pPr>
            <a:r>
              <a:rPr lang="pt-BR" sz="1800" b="1" dirty="0">
                <a:solidFill>
                  <a:srgbClr val="EDB111"/>
                </a:solidFill>
              </a:rPr>
              <a:t>Análise de Falhas </a:t>
            </a:r>
            <a:r>
              <a:rPr lang="pt-BR" sz="1800" dirty="0"/>
              <a:t>completas das Fraturas</a:t>
            </a:r>
          </a:p>
          <a:p>
            <a:pPr marL="285750" indent="-285750" algn="l">
              <a:buFont typeface="Arial" panose="020B0604020202020204" pitchFamily="34" charset="0"/>
              <a:buChar char="•"/>
            </a:pPr>
            <a:r>
              <a:rPr lang="pt-BR" sz="1800" dirty="0"/>
              <a:t>Análise </a:t>
            </a:r>
            <a:r>
              <a:rPr lang="pt-BR" sz="1800" b="1" dirty="0">
                <a:solidFill>
                  <a:srgbClr val="EDB111"/>
                </a:solidFill>
              </a:rPr>
              <a:t>Estatística</a:t>
            </a:r>
            <a:r>
              <a:rPr lang="pt-BR" sz="1800" dirty="0"/>
              <a:t> (Confiabilidade).</a:t>
            </a:r>
            <a:endParaRPr lang="pt-BR" dirty="0"/>
          </a:p>
        </p:txBody>
      </p:sp>
      <p:pic>
        <p:nvPicPr>
          <p:cNvPr id="13" name="Espaço Reservado para Conteúdo 5">
            <a:extLst>
              <a:ext uri="{FF2B5EF4-FFF2-40B4-BE49-F238E27FC236}">
                <a16:creationId xmlns:a16="http://schemas.microsoft.com/office/drawing/2014/main" id="{C4F3736A-17C3-4240-9C1C-BFB83218CC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553" y="1632502"/>
            <a:ext cx="5120064" cy="3847400"/>
          </a:xfrm>
          <a:prstGeom prst="rect">
            <a:avLst/>
          </a:prstGeom>
        </p:spPr>
      </p:pic>
    </p:spTree>
    <p:extLst>
      <p:ext uri="{BB962C8B-B14F-4D97-AF65-F5344CB8AC3E}">
        <p14:creationId xmlns:p14="http://schemas.microsoft.com/office/powerpoint/2010/main" val="1838630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p:cNvSpPr txBox="1"/>
          <p:nvPr/>
        </p:nvSpPr>
        <p:spPr>
          <a:xfrm>
            <a:off x="704893" y="336699"/>
            <a:ext cx="7974873" cy="584775"/>
          </a:xfrm>
          <a:prstGeom prst="rect">
            <a:avLst/>
          </a:prstGeom>
          <a:noFill/>
        </p:spPr>
        <p:txBody>
          <a:bodyPr wrap="square" rtlCol="0">
            <a:spAutoFit/>
          </a:bodyPr>
          <a:lstStyle/>
          <a:p>
            <a:r>
              <a:rPr lang="pt-BR" sz="3200" b="1" cap="all" dirty="0">
                <a:solidFill>
                  <a:schemeClr val="tx1">
                    <a:lumMod val="50000"/>
                    <a:lumOff val="50000"/>
                  </a:schemeClr>
                </a:solidFill>
                <a:ea typeface="Open Sans" panose="020B0606030504020204" pitchFamily="34" charset="0"/>
                <a:cs typeface="Open Sans" panose="020B0606030504020204" pitchFamily="34" charset="0"/>
              </a:rPr>
              <a:t>Dimensionamento conforme a AREMA</a:t>
            </a:r>
          </a:p>
        </p:txBody>
      </p:sp>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sp>
        <p:nvSpPr>
          <p:cNvPr id="6" name="Espaço Reservado para Conteúdo 2">
            <a:extLst>
              <a:ext uri="{FF2B5EF4-FFF2-40B4-BE49-F238E27FC236}">
                <a16:creationId xmlns:a16="http://schemas.microsoft.com/office/drawing/2014/main" id="{4A7ABE33-B6BD-498C-A80B-BD6E73A77652}"/>
              </a:ext>
            </a:extLst>
          </p:cNvPr>
          <p:cNvSpPr txBox="1">
            <a:spLocks/>
          </p:cNvSpPr>
          <p:nvPr/>
        </p:nvSpPr>
        <p:spPr>
          <a:xfrm>
            <a:off x="5023689" y="1535821"/>
            <a:ext cx="3859054" cy="2892665"/>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BR" sz="1800"/>
              <a:t>Comparando os valores de tensão solicitante obtido com os valores de tensão do limite de resistência a tração constante na especificação dos Dormentes de aço, encontramos a seguinte situação.</a:t>
            </a:r>
            <a:endParaRPr lang="pt-BR" altLang="pt-BR" sz="1800" b="1">
              <a:latin typeface="Arial" panose="020B0604020202020204" pitchFamily="34" charset="0"/>
              <a:cs typeface="Arial" panose="020B0604020202020204" pitchFamily="34" charset="0"/>
            </a:endParaRPr>
          </a:p>
          <a:p>
            <a:pPr algn="just"/>
            <a:endParaRPr lang="pt-BR" altLang="pt-BR" sz="1800" b="1">
              <a:latin typeface="Arial" panose="020B0604020202020204" pitchFamily="34" charset="0"/>
              <a:cs typeface="Arial" panose="020B0604020202020204" pitchFamily="34" charset="0"/>
            </a:endParaRPr>
          </a:p>
        </p:txBody>
      </p:sp>
      <p:sp>
        <p:nvSpPr>
          <p:cNvPr id="7" name="Espaço Reservado para Conteúdo 2">
            <a:extLst>
              <a:ext uri="{FF2B5EF4-FFF2-40B4-BE49-F238E27FC236}">
                <a16:creationId xmlns:a16="http://schemas.microsoft.com/office/drawing/2014/main" id="{06F5DA32-A584-420A-9AAF-DD95A897309D}"/>
              </a:ext>
            </a:extLst>
          </p:cNvPr>
          <p:cNvSpPr txBox="1">
            <a:spLocks/>
          </p:cNvSpPr>
          <p:nvPr/>
        </p:nvSpPr>
        <p:spPr>
          <a:xfrm>
            <a:off x="179387" y="4583231"/>
            <a:ext cx="8785225" cy="151770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BR" sz="1800" dirty="0"/>
              <a:t>Os cálculos nos mostraram que os dormentes podiam estar trabalhando muito próximo do limite de resistência</a:t>
            </a:r>
            <a:r>
              <a:rPr lang="pt-BR" sz="1800" b="1" dirty="0">
                <a:solidFill>
                  <a:srgbClr val="EDB111"/>
                </a:solidFill>
              </a:rPr>
              <a:t>. </a:t>
            </a:r>
          </a:p>
          <a:p>
            <a:pPr algn="just"/>
            <a:r>
              <a:rPr lang="pt-BR" sz="1800" b="1" dirty="0">
                <a:solidFill>
                  <a:srgbClr val="EDB111"/>
                </a:solidFill>
              </a:rPr>
              <a:t>Isto indica uma vida útil limitada do dormente já nas premissas de projeto e sem corrosão.</a:t>
            </a:r>
          </a:p>
          <a:p>
            <a:pPr algn="just"/>
            <a:endParaRPr lang="pt-BR" altLang="pt-BR" sz="1800" b="1" dirty="0">
              <a:solidFill>
                <a:srgbClr val="EDB111"/>
              </a:solidFill>
              <a:latin typeface="Arial" panose="020B0604020202020204" pitchFamily="34" charset="0"/>
              <a:cs typeface="Arial" panose="020B0604020202020204" pitchFamily="34" charset="0"/>
            </a:endParaRPr>
          </a:p>
          <a:p>
            <a:pPr algn="just"/>
            <a:endParaRPr lang="pt-BR" altLang="pt-BR" sz="1800" b="1" dirty="0">
              <a:latin typeface="Arial" panose="020B06040202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B538F4F4-42E1-48F6-9FAA-DBC300FA611B}"/>
              </a:ext>
            </a:extLst>
          </p:cNvPr>
          <p:cNvPicPr>
            <a:picLocks noChangeAspect="1"/>
          </p:cNvPicPr>
          <p:nvPr/>
        </p:nvPicPr>
        <p:blipFill>
          <a:blip r:embed="rId3"/>
          <a:stretch>
            <a:fillRect/>
          </a:stretch>
        </p:blipFill>
        <p:spPr>
          <a:xfrm>
            <a:off x="211114" y="1535821"/>
            <a:ext cx="4812575" cy="2892665"/>
          </a:xfrm>
          <a:prstGeom prst="rect">
            <a:avLst/>
          </a:prstGeom>
        </p:spPr>
      </p:pic>
    </p:spTree>
    <p:extLst>
      <p:ext uri="{BB962C8B-B14F-4D97-AF65-F5344CB8AC3E}">
        <p14:creationId xmlns:p14="http://schemas.microsoft.com/office/powerpoint/2010/main" val="399346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p:cNvSpPr txBox="1"/>
          <p:nvPr/>
        </p:nvSpPr>
        <p:spPr>
          <a:xfrm>
            <a:off x="704893" y="336699"/>
            <a:ext cx="7974873" cy="584775"/>
          </a:xfrm>
          <a:prstGeom prst="rect">
            <a:avLst/>
          </a:prstGeom>
          <a:noFill/>
        </p:spPr>
        <p:txBody>
          <a:bodyPr wrap="square" rtlCol="0">
            <a:spAutoFit/>
          </a:bodyPr>
          <a:lstStyle/>
          <a:p>
            <a:r>
              <a:rPr lang="pt-BR" sz="3200" b="1" cap="all" dirty="0">
                <a:solidFill>
                  <a:schemeClr val="tx1">
                    <a:lumMod val="50000"/>
                    <a:lumOff val="50000"/>
                  </a:schemeClr>
                </a:solidFill>
                <a:ea typeface="Open Sans" panose="020B0606030504020204" pitchFamily="34" charset="0"/>
                <a:cs typeface="Open Sans" panose="020B0606030504020204" pitchFamily="34" charset="0"/>
              </a:rPr>
              <a:t>Medição de corrosão</a:t>
            </a:r>
          </a:p>
        </p:txBody>
      </p:sp>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pic>
        <p:nvPicPr>
          <p:cNvPr id="9" name="Picture 2" descr="C:\Users\01001461\Documents\Vale - nova etapa\Estudos diversos\Estudo vida util dormentes de aço\Fotos\20160622_145127.jpg">
            <a:extLst>
              <a:ext uri="{FF2B5EF4-FFF2-40B4-BE49-F238E27FC236}">
                <a16:creationId xmlns:a16="http://schemas.microsoft.com/office/drawing/2014/main" id="{F4EA6235-4130-49D3-87CC-D7E1C87326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377655" y="1134089"/>
            <a:ext cx="4089276" cy="2299142"/>
          </a:xfrm>
          <a:prstGeom prst="rect">
            <a:avLst/>
          </a:prstGeom>
          <a:noFill/>
        </p:spPr>
      </p:pic>
      <p:pic>
        <p:nvPicPr>
          <p:cNvPr id="10" name="Picture 2" descr="C:\Users\01001461\Documents\Vale - nova etapa\Estudos diversos\Estudo vida util dormentes de aço\Fotos\20160628_170824.jpg">
            <a:extLst>
              <a:ext uri="{FF2B5EF4-FFF2-40B4-BE49-F238E27FC236}">
                <a16:creationId xmlns:a16="http://schemas.microsoft.com/office/drawing/2014/main" id="{83BFD58C-3B53-44F9-83E6-473DE2DF37A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6931" y="1132891"/>
            <a:ext cx="4089276" cy="230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ixaDeTexto 10">
            <a:extLst>
              <a:ext uri="{FF2B5EF4-FFF2-40B4-BE49-F238E27FC236}">
                <a16:creationId xmlns:a16="http://schemas.microsoft.com/office/drawing/2014/main" id="{F48461ED-8BBE-4088-B8C4-D6970E988BA9}"/>
              </a:ext>
            </a:extLst>
          </p:cNvPr>
          <p:cNvSpPr txBox="1"/>
          <p:nvPr/>
        </p:nvSpPr>
        <p:spPr>
          <a:xfrm>
            <a:off x="4451751" y="2541800"/>
            <a:ext cx="553357" cy="307777"/>
          </a:xfrm>
          <a:prstGeom prst="rect">
            <a:avLst/>
          </a:prstGeom>
          <a:noFill/>
        </p:spPr>
        <p:txBody>
          <a:bodyPr wrap="none" rtlCol="0">
            <a:spAutoFit/>
          </a:bodyPr>
          <a:lstStyle/>
          <a:p>
            <a:pPr defTabSz="457200" eaLnBrk="0" fontAlgn="base" hangingPunct="0">
              <a:spcBef>
                <a:spcPct val="0"/>
              </a:spcBef>
              <a:spcAft>
                <a:spcPct val="0"/>
              </a:spcAft>
            </a:pPr>
            <a:r>
              <a:rPr lang="pt-BR" sz="1400" b="1" dirty="0">
                <a:solidFill>
                  <a:srgbClr val="00B0CA">
                    <a:lumMod val="50000"/>
                  </a:srgbClr>
                </a:solidFill>
                <a:latin typeface="Arial"/>
                <a:cs typeface="Arial"/>
              </a:rPr>
              <a:t>New</a:t>
            </a:r>
          </a:p>
        </p:txBody>
      </p:sp>
      <p:cxnSp>
        <p:nvCxnSpPr>
          <p:cNvPr id="12" name="Conector de Seta Reta 11">
            <a:extLst>
              <a:ext uri="{FF2B5EF4-FFF2-40B4-BE49-F238E27FC236}">
                <a16:creationId xmlns:a16="http://schemas.microsoft.com/office/drawing/2014/main" id="{02CBB23F-230A-467E-8873-49307F298595}"/>
              </a:ext>
            </a:extLst>
          </p:cNvPr>
          <p:cNvCxnSpPr>
            <a:cxnSpLocks/>
            <a:stCxn id="11" idx="3"/>
          </p:cNvCxnSpPr>
          <p:nvPr/>
        </p:nvCxnSpPr>
        <p:spPr>
          <a:xfrm>
            <a:off x="5005108" y="2695688"/>
            <a:ext cx="310739" cy="0"/>
          </a:xfrm>
          <a:prstGeom prst="straightConnector1">
            <a:avLst/>
          </a:prstGeom>
          <a:ln>
            <a:solidFill>
              <a:schemeClr val="accent5">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CaixaDeTexto 12">
            <a:extLst>
              <a:ext uri="{FF2B5EF4-FFF2-40B4-BE49-F238E27FC236}">
                <a16:creationId xmlns:a16="http://schemas.microsoft.com/office/drawing/2014/main" id="{24F93014-A155-40C5-95F8-85AF06855C7E}"/>
              </a:ext>
            </a:extLst>
          </p:cNvPr>
          <p:cNvSpPr txBox="1"/>
          <p:nvPr/>
        </p:nvSpPr>
        <p:spPr>
          <a:xfrm>
            <a:off x="4451751" y="1575740"/>
            <a:ext cx="822661" cy="523220"/>
          </a:xfrm>
          <a:prstGeom prst="rect">
            <a:avLst/>
          </a:prstGeom>
          <a:noFill/>
        </p:spPr>
        <p:txBody>
          <a:bodyPr wrap="none" rtlCol="0">
            <a:spAutoFit/>
          </a:bodyPr>
          <a:lstStyle/>
          <a:p>
            <a:pPr defTabSz="457200" eaLnBrk="0" fontAlgn="base" hangingPunct="0">
              <a:spcBef>
                <a:spcPct val="0"/>
              </a:spcBef>
              <a:spcAft>
                <a:spcPct val="0"/>
              </a:spcAft>
            </a:pPr>
            <a:r>
              <a:rPr lang="pt-BR" sz="1400" b="1" dirty="0">
                <a:solidFill>
                  <a:srgbClr val="00B0CA">
                    <a:lumMod val="50000"/>
                  </a:srgbClr>
                </a:solidFill>
                <a:latin typeface="Arial"/>
                <a:cs typeface="Arial"/>
              </a:rPr>
              <a:t>8 </a:t>
            </a:r>
            <a:r>
              <a:rPr lang="pt-BR" sz="1400" b="1" dirty="0" err="1">
                <a:solidFill>
                  <a:srgbClr val="00B0CA">
                    <a:lumMod val="50000"/>
                  </a:srgbClr>
                </a:solidFill>
                <a:latin typeface="Arial"/>
                <a:cs typeface="Arial"/>
              </a:rPr>
              <a:t>Years</a:t>
            </a:r>
            <a:endParaRPr lang="pt-BR" sz="1400" b="1" dirty="0">
              <a:solidFill>
                <a:srgbClr val="00B0CA">
                  <a:lumMod val="50000"/>
                </a:srgbClr>
              </a:solidFill>
              <a:latin typeface="Arial"/>
              <a:cs typeface="Arial"/>
            </a:endParaRPr>
          </a:p>
          <a:p>
            <a:pPr defTabSz="457200" eaLnBrk="0" fontAlgn="base" hangingPunct="0">
              <a:spcBef>
                <a:spcPct val="0"/>
              </a:spcBef>
              <a:spcAft>
                <a:spcPct val="0"/>
              </a:spcAft>
            </a:pPr>
            <a:r>
              <a:rPr lang="pt-BR" sz="1400" b="1" dirty="0">
                <a:solidFill>
                  <a:srgbClr val="00B0CA">
                    <a:lumMod val="50000"/>
                  </a:srgbClr>
                </a:solidFill>
                <a:latin typeface="Arial"/>
                <a:cs typeface="Arial"/>
              </a:rPr>
              <a:t>Service</a:t>
            </a:r>
          </a:p>
        </p:txBody>
      </p:sp>
      <p:cxnSp>
        <p:nvCxnSpPr>
          <p:cNvPr id="14" name="Conector de Seta Reta 13">
            <a:extLst>
              <a:ext uri="{FF2B5EF4-FFF2-40B4-BE49-F238E27FC236}">
                <a16:creationId xmlns:a16="http://schemas.microsoft.com/office/drawing/2014/main" id="{53C39E1B-4C97-4F7D-B30B-D372768FF950}"/>
              </a:ext>
            </a:extLst>
          </p:cNvPr>
          <p:cNvCxnSpPr>
            <a:cxnSpLocks/>
          </p:cNvCxnSpPr>
          <p:nvPr/>
        </p:nvCxnSpPr>
        <p:spPr>
          <a:xfrm flipV="1">
            <a:off x="5111272" y="1575740"/>
            <a:ext cx="420598" cy="260396"/>
          </a:xfrm>
          <a:prstGeom prst="straightConnector1">
            <a:avLst/>
          </a:prstGeom>
          <a:ln>
            <a:solidFill>
              <a:schemeClr val="accent5">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Conector de Seta Reta 14">
            <a:extLst>
              <a:ext uri="{FF2B5EF4-FFF2-40B4-BE49-F238E27FC236}">
                <a16:creationId xmlns:a16="http://schemas.microsoft.com/office/drawing/2014/main" id="{5CD0F353-08AA-46BE-942D-6161EF17589C}"/>
              </a:ext>
            </a:extLst>
          </p:cNvPr>
          <p:cNvCxnSpPr>
            <a:cxnSpLocks/>
          </p:cNvCxnSpPr>
          <p:nvPr/>
        </p:nvCxnSpPr>
        <p:spPr>
          <a:xfrm>
            <a:off x="5111272" y="1836136"/>
            <a:ext cx="420598" cy="375768"/>
          </a:xfrm>
          <a:prstGeom prst="straightConnector1">
            <a:avLst/>
          </a:prstGeom>
          <a:ln>
            <a:solidFill>
              <a:schemeClr val="accent5">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Conector de Seta Reta 15">
            <a:extLst>
              <a:ext uri="{FF2B5EF4-FFF2-40B4-BE49-F238E27FC236}">
                <a16:creationId xmlns:a16="http://schemas.microsoft.com/office/drawing/2014/main" id="{F0BE6A5E-8DC0-462C-AD47-C330763AD890}"/>
              </a:ext>
            </a:extLst>
          </p:cNvPr>
          <p:cNvCxnSpPr>
            <a:cxnSpLocks/>
          </p:cNvCxnSpPr>
          <p:nvPr/>
        </p:nvCxnSpPr>
        <p:spPr>
          <a:xfrm flipV="1">
            <a:off x="3115840" y="2317536"/>
            <a:ext cx="183783" cy="704385"/>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CaixaDeTexto 16">
            <a:extLst>
              <a:ext uri="{FF2B5EF4-FFF2-40B4-BE49-F238E27FC236}">
                <a16:creationId xmlns:a16="http://schemas.microsoft.com/office/drawing/2014/main" id="{C3CEF021-7141-46C7-B593-F50402CF06D8}"/>
              </a:ext>
            </a:extLst>
          </p:cNvPr>
          <p:cNvSpPr txBox="1"/>
          <p:nvPr/>
        </p:nvSpPr>
        <p:spPr>
          <a:xfrm>
            <a:off x="2666037" y="2991311"/>
            <a:ext cx="899605" cy="307777"/>
          </a:xfrm>
          <a:prstGeom prst="rect">
            <a:avLst/>
          </a:prstGeom>
          <a:noFill/>
        </p:spPr>
        <p:txBody>
          <a:bodyPr wrap="none" rtlCol="0">
            <a:spAutoFit/>
          </a:bodyPr>
          <a:lstStyle/>
          <a:p>
            <a:pPr defTabSz="457200" eaLnBrk="0" fontAlgn="base" hangingPunct="0">
              <a:spcBef>
                <a:spcPct val="0"/>
              </a:spcBef>
              <a:spcAft>
                <a:spcPct val="0"/>
              </a:spcAft>
            </a:pPr>
            <a:r>
              <a:rPr lang="pt-BR" sz="1400" b="1" dirty="0" err="1">
                <a:solidFill>
                  <a:srgbClr val="FFFFFF"/>
                </a:solidFill>
                <a:latin typeface="Arial"/>
                <a:cs typeface="Arial"/>
              </a:rPr>
              <a:t>Cut</a:t>
            </a:r>
            <a:r>
              <a:rPr lang="pt-BR" sz="1400" b="1" dirty="0">
                <a:solidFill>
                  <a:srgbClr val="FFFFFF"/>
                </a:solidFill>
                <a:latin typeface="Arial"/>
                <a:cs typeface="Arial"/>
              </a:rPr>
              <a:t> </a:t>
            </a:r>
            <a:r>
              <a:rPr lang="pt-BR" sz="1400" b="1" dirty="0" err="1">
                <a:solidFill>
                  <a:srgbClr val="FFFFFF"/>
                </a:solidFill>
                <a:latin typeface="Arial"/>
                <a:cs typeface="Arial"/>
              </a:rPr>
              <a:t>Line</a:t>
            </a:r>
            <a:endParaRPr lang="pt-BR" sz="1400" b="1" dirty="0">
              <a:solidFill>
                <a:srgbClr val="FFFFFF"/>
              </a:solidFill>
              <a:latin typeface="Arial"/>
              <a:cs typeface="Arial"/>
            </a:endParaRPr>
          </a:p>
        </p:txBody>
      </p:sp>
      <p:sp>
        <p:nvSpPr>
          <p:cNvPr id="27" name="Espaço Reservado para Conteúdo 4">
            <a:extLst>
              <a:ext uri="{FF2B5EF4-FFF2-40B4-BE49-F238E27FC236}">
                <a16:creationId xmlns:a16="http://schemas.microsoft.com/office/drawing/2014/main" id="{469CD7C0-8BEE-410B-BA40-2EAD4872EABF}"/>
              </a:ext>
            </a:extLst>
          </p:cNvPr>
          <p:cNvSpPr txBox="1">
            <a:spLocks/>
          </p:cNvSpPr>
          <p:nvPr/>
        </p:nvSpPr>
        <p:spPr>
          <a:xfrm>
            <a:off x="226031" y="3433231"/>
            <a:ext cx="8330176" cy="2512955"/>
          </a:xfrm>
          <a:prstGeom prst="rect">
            <a:avLst/>
          </a:prstGeom>
        </p:spPr>
        <p:txBody>
          <a:bodyPr vert="horz" lIns="91440" tIns="45720" rIns="91440" bIns="45720" rtlCol="0" anchor="ctr">
            <a:normAutofit/>
          </a:bodyPr>
          <a:lstStyle>
            <a:defPPr>
              <a:defRPr lang="pt-B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pt-BR" sz="1800" dirty="0"/>
              <a:t>As peças foram corretamente medidas e pesadas; </a:t>
            </a:r>
          </a:p>
          <a:p>
            <a:pPr marL="285750" indent="-285750" algn="just">
              <a:buFont typeface="Arial" panose="020B0604020202020204" pitchFamily="34" charset="0"/>
              <a:buChar char="•"/>
            </a:pPr>
            <a:r>
              <a:rPr lang="pt-BR" sz="1800" dirty="0"/>
              <a:t>Verificou-se uma perda média de 13,0% em peso na região de ombros e 8.14% no meio do dormente; </a:t>
            </a:r>
          </a:p>
          <a:p>
            <a:pPr marL="285750" indent="-285750" algn="just">
              <a:buFont typeface="Arial" panose="020B0604020202020204" pitchFamily="34" charset="0"/>
              <a:buChar char="•"/>
            </a:pPr>
            <a:r>
              <a:rPr lang="pt-BR" sz="1800" dirty="0"/>
              <a:t>Foram realizadas medições de espessura e isso mostrou que existem perdas de até 3mm no eixo longitudinal do dormente.</a:t>
            </a:r>
          </a:p>
        </p:txBody>
      </p:sp>
    </p:spTree>
    <p:extLst>
      <p:ext uri="{BB962C8B-B14F-4D97-AF65-F5344CB8AC3E}">
        <p14:creationId xmlns:p14="http://schemas.microsoft.com/office/powerpoint/2010/main" val="3271916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p:cNvSpPr txBox="1"/>
          <p:nvPr/>
        </p:nvSpPr>
        <p:spPr>
          <a:xfrm>
            <a:off x="704893" y="336699"/>
            <a:ext cx="7974873" cy="584775"/>
          </a:xfrm>
          <a:prstGeom prst="rect">
            <a:avLst/>
          </a:prstGeom>
          <a:noFill/>
        </p:spPr>
        <p:txBody>
          <a:bodyPr wrap="square" rtlCol="0">
            <a:spAutoFit/>
          </a:bodyPr>
          <a:lstStyle/>
          <a:p>
            <a:r>
              <a:rPr lang="pt-BR" sz="3200" b="1" cap="all" dirty="0">
                <a:solidFill>
                  <a:schemeClr val="tx1">
                    <a:lumMod val="50000"/>
                    <a:lumOff val="50000"/>
                  </a:schemeClr>
                </a:solidFill>
                <a:ea typeface="Open Sans" panose="020B0606030504020204" pitchFamily="34" charset="0"/>
                <a:cs typeface="Open Sans" panose="020B0606030504020204" pitchFamily="34" charset="0"/>
              </a:rPr>
              <a:t>Medição de corrosão</a:t>
            </a:r>
          </a:p>
        </p:txBody>
      </p:sp>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pic>
        <p:nvPicPr>
          <p:cNvPr id="18" name="Imagem 17">
            <a:extLst>
              <a:ext uri="{FF2B5EF4-FFF2-40B4-BE49-F238E27FC236}">
                <a16:creationId xmlns:a16="http://schemas.microsoft.com/office/drawing/2014/main" id="{A39A1749-23C1-4625-B9C5-E905DCB816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310" y="1526490"/>
            <a:ext cx="8503166" cy="2965148"/>
          </a:xfrm>
          <a:prstGeom prst="rect">
            <a:avLst/>
          </a:prstGeom>
        </p:spPr>
      </p:pic>
      <p:sp>
        <p:nvSpPr>
          <p:cNvPr id="19" name="Espaço Reservado para Conteúdo 4">
            <a:extLst>
              <a:ext uri="{FF2B5EF4-FFF2-40B4-BE49-F238E27FC236}">
                <a16:creationId xmlns:a16="http://schemas.microsoft.com/office/drawing/2014/main" id="{22154D4F-7EF6-4C74-9DC7-9BEA0D23C862}"/>
              </a:ext>
            </a:extLst>
          </p:cNvPr>
          <p:cNvSpPr txBox="1">
            <a:spLocks/>
          </p:cNvSpPr>
          <p:nvPr/>
        </p:nvSpPr>
        <p:spPr>
          <a:xfrm>
            <a:off x="371641" y="4791433"/>
            <a:ext cx="8330505" cy="826869"/>
          </a:xfrm>
          <a:prstGeom prst="rect">
            <a:avLst/>
          </a:prstGeom>
        </p:spPr>
        <p:txBody>
          <a:bodyPr vert="horz" lIns="91440" tIns="45720" rIns="91440" bIns="45720" rtlCol="0" anchor="ctr">
            <a:normAutofit/>
          </a:bodyPr>
          <a:lstStyle>
            <a:defPPr>
              <a:defRPr lang="pt-B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pt-BR" altLang="pt-BR" sz="1800">
                <a:latin typeface="Arial" panose="020B0604020202020204" pitchFamily="34" charset="0"/>
                <a:cs typeface="Arial" panose="020B0604020202020204" pitchFamily="34" charset="0"/>
              </a:rPr>
              <a:t>As perdas de massa constatadas comprometem a capacidade do dormente de resistir as tensões provenientes do trafego.</a:t>
            </a:r>
            <a:endParaRPr lang="pt-BR" altLang="pt-B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440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p:cNvSpPr txBox="1"/>
          <p:nvPr/>
        </p:nvSpPr>
        <p:spPr>
          <a:xfrm>
            <a:off x="704893" y="336699"/>
            <a:ext cx="7974873" cy="584775"/>
          </a:xfrm>
          <a:prstGeom prst="rect">
            <a:avLst/>
          </a:prstGeom>
          <a:noFill/>
        </p:spPr>
        <p:txBody>
          <a:bodyPr wrap="square" rtlCol="0">
            <a:spAutoFit/>
          </a:bodyPr>
          <a:lstStyle/>
          <a:p>
            <a:r>
              <a:rPr lang="pt-BR" sz="3200" b="1" cap="all" dirty="0">
                <a:solidFill>
                  <a:schemeClr val="tx1">
                    <a:lumMod val="50000"/>
                    <a:lumOff val="50000"/>
                  </a:schemeClr>
                </a:solidFill>
                <a:ea typeface="Open Sans" panose="020B0606030504020204" pitchFamily="34" charset="0"/>
                <a:cs typeface="Open Sans" panose="020B0606030504020204" pitchFamily="34" charset="0"/>
              </a:rPr>
              <a:t>Instrumentação de campo</a:t>
            </a:r>
          </a:p>
        </p:txBody>
      </p:sp>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pic>
        <p:nvPicPr>
          <p:cNvPr id="6" name="Imagem 5">
            <a:extLst>
              <a:ext uri="{FF2B5EF4-FFF2-40B4-BE49-F238E27FC236}">
                <a16:creationId xmlns:a16="http://schemas.microsoft.com/office/drawing/2014/main" id="{461FC3CB-20F3-4323-9C4C-97D317ECBEF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40250" y="960886"/>
            <a:ext cx="4603750" cy="205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7">
            <a:extLst>
              <a:ext uri="{FF2B5EF4-FFF2-40B4-BE49-F238E27FC236}">
                <a16:creationId xmlns:a16="http://schemas.microsoft.com/office/drawing/2014/main" id="{C577E08C-D363-4599-A1D9-60B47CE8FCC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375" y="960886"/>
            <a:ext cx="4333875"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7">
            <a:extLst>
              <a:ext uri="{FF2B5EF4-FFF2-40B4-BE49-F238E27FC236}">
                <a16:creationId xmlns:a16="http://schemas.microsoft.com/office/drawing/2014/main" id="{D520DF1C-B54B-4FD5-A21A-D3AFCA95C7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40249" y="3349925"/>
            <a:ext cx="4603751" cy="2465536"/>
          </a:xfrm>
          <a:prstGeom prst="rect">
            <a:avLst/>
          </a:prstGeom>
        </p:spPr>
      </p:pic>
    </p:spTree>
    <p:extLst>
      <p:ext uri="{BB962C8B-B14F-4D97-AF65-F5344CB8AC3E}">
        <p14:creationId xmlns:p14="http://schemas.microsoft.com/office/powerpoint/2010/main" val="2259415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p:cNvSpPr txBox="1"/>
          <p:nvPr/>
        </p:nvSpPr>
        <p:spPr>
          <a:xfrm>
            <a:off x="704893" y="336699"/>
            <a:ext cx="7974873" cy="584775"/>
          </a:xfrm>
          <a:prstGeom prst="rect">
            <a:avLst/>
          </a:prstGeom>
          <a:noFill/>
        </p:spPr>
        <p:txBody>
          <a:bodyPr wrap="square" rtlCol="0">
            <a:spAutoFit/>
          </a:bodyPr>
          <a:lstStyle/>
          <a:p>
            <a:r>
              <a:rPr lang="pt-BR" sz="3200" b="1" cap="all" dirty="0">
                <a:solidFill>
                  <a:schemeClr val="tx1">
                    <a:lumMod val="50000"/>
                    <a:lumOff val="50000"/>
                  </a:schemeClr>
                </a:solidFill>
                <a:ea typeface="Open Sans" panose="020B0606030504020204" pitchFamily="34" charset="0"/>
                <a:cs typeface="Open Sans" panose="020B0606030504020204" pitchFamily="34" charset="0"/>
              </a:rPr>
              <a:t>Instrumentação de campo - Resultados</a:t>
            </a:r>
          </a:p>
        </p:txBody>
      </p:sp>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pic>
        <p:nvPicPr>
          <p:cNvPr id="9" name="Imagem 8">
            <a:extLst>
              <a:ext uri="{FF2B5EF4-FFF2-40B4-BE49-F238E27FC236}">
                <a16:creationId xmlns:a16="http://schemas.microsoft.com/office/drawing/2014/main" id="{1178E3EA-83CD-4A3F-B266-677CDF72D3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4716" y="1642119"/>
            <a:ext cx="8271689" cy="2598537"/>
          </a:xfrm>
          <a:prstGeom prst="rect">
            <a:avLst/>
          </a:prstGeom>
        </p:spPr>
      </p:pic>
      <p:sp>
        <p:nvSpPr>
          <p:cNvPr id="10" name="Retângulo 9">
            <a:extLst>
              <a:ext uri="{FF2B5EF4-FFF2-40B4-BE49-F238E27FC236}">
                <a16:creationId xmlns:a16="http://schemas.microsoft.com/office/drawing/2014/main" id="{1BC3E55F-B15D-43B8-8835-E2F388A8493D}"/>
              </a:ext>
            </a:extLst>
          </p:cNvPr>
          <p:cNvSpPr/>
          <p:nvPr/>
        </p:nvSpPr>
        <p:spPr>
          <a:xfrm>
            <a:off x="55283" y="1057344"/>
            <a:ext cx="88905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ctr" defTabSz="457200" eaLnBrk="0" fontAlgn="base" hangingPunct="0">
              <a:spcBef>
                <a:spcPts val="1825"/>
              </a:spcBef>
              <a:spcAft>
                <a:spcPct val="0"/>
              </a:spcAft>
            </a:pPr>
            <a:r>
              <a:rPr lang="pt-BR" dirty="0">
                <a:solidFill>
                  <a:srgbClr val="747678"/>
                </a:solidFill>
                <a:latin typeface="Arial"/>
                <a:cs typeface="Arial"/>
              </a:rPr>
              <a:t>Comparação entre a vida estimada pela fadiga e a estimada com a interação entre corrosão e fadiga.</a:t>
            </a:r>
          </a:p>
        </p:txBody>
      </p:sp>
      <p:sp>
        <p:nvSpPr>
          <p:cNvPr id="11" name="Retângulo 10">
            <a:extLst>
              <a:ext uri="{FF2B5EF4-FFF2-40B4-BE49-F238E27FC236}">
                <a16:creationId xmlns:a16="http://schemas.microsoft.com/office/drawing/2014/main" id="{3FDFE07A-6624-4536-978B-C27562820202}"/>
              </a:ext>
            </a:extLst>
          </p:cNvPr>
          <p:cNvSpPr/>
          <p:nvPr/>
        </p:nvSpPr>
        <p:spPr>
          <a:xfrm>
            <a:off x="190625" y="4376527"/>
            <a:ext cx="89533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28600" indent="-228600" defTabSz="457200" eaLnBrk="0" fontAlgn="base" hangingPunct="0">
              <a:spcBef>
                <a:spcPts val="1825"/>
              </a:spcBef>
              <a:spcAft>
                <a:spcPct val="0"/>
              </a:spcAft>
              <a:buFontTx/>
              <a:buAutoNum type="arabicPeriod"/>
            </a:pPr>
            <a:r>
              <a:rPr lang="pt-BR" dirty="0">
                <a:solidFill>
                  <a:srgbClr val="747678"/>
                </a:solidFill>
                <a:latin typeface="Arial"/>
                <a:cs typeface="Arial"/>
              </a:rPr>
              <a:t>tangente: lastro contaminado - dormentes com espaçamento de 60 cm; </a:t>
            </a:r>
          </a:p>
          <a:p>
            <a:pPr marL="228600" indent="-228600" defTabSz="457200" eaLnBrk="0" fontAlgn="base" hangingPunct="0">
              <a:spcBef>
                <a:spcPts val="1825"/>
              </a:spcBef>
              <a:spcAft>
                <a:spcPct val="0"/>
              </a:spcAft>
              <a:buFontTx/>
              <a:buAutoNum type="arabicPeriod"/>
            </a:pPr>
            <a:r>
              <a:rPr lang="pt-BR" dirty="0">
                <a:solidFill>
                  <a:srgbClr val="747678"/>
                </a:solidFill>
                <a:latin typeface="Arial"/>
                <a:cs typeface="Arial"/>
              </a:rPr>
              <a:t> tangente: lastro padrão (Desguarnecido em 2011): espaçamento de 60 cm; </a:t>
            </a:r>
          </a:p>
          <a:p>
            <a:pPr marL="228600" indent="-228600" defTabSz="457200" eaLnBrk="0" fontAlgn="base" hangingPunct="0">
              <a:spcBef>
                <a:spcPts val="1825"/>
              </a:spcBef>
              <a:spcAft>
                <a:spcPct val="0"/>
              </a:spcAft>
              <a:buFontTx/>
              <a:buAutoNum type="arabicPeriod"/>
            </a:pPr>
            <a:r>
              <a:rPr lang="pt-BR" dirty="0">
                <a:solidFill>
                  <a:srgbClr val="747678"/>
                </a:solidFill>
                <a:latin typeface="Arial"/>
                <a:cs typeface="Arial"/>
              </a:rPr>
              <a:t>curva de 3 ° 20: lastro padrão espaçamento de 60 cm;</a:t>
            </a:r>
          </a:p>
        </p:txBody>
      </p:sp>
    </p:spTree>
    <p:extLst>
      <p:ext uri="{BB962C8B-B14F-4D97-AF65-F5344CB8AC3E}">
        <p14:creationId xmlns:p14="http://schemas.microsoft.com/office/powerpoint/2010/main" val="794357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p:cNvSpPr txBox="1"/>
          <p:nvPr/>
        </p:nvSpPr>
        <p:spPr>
          <a:xfrm>
            <a:off x="704893" y="336699"/>
            <a:ext cx="7974873" cy="584775"/>
          </a:xfrm>
          <a:prstGeom prst="rect">
            <a:avLst/>
          </a:prstGeom>
          <a:noFill/>
        </p:spPr>
        <p:txBody>
          <a:bodyPr wrap="square" rtlCol="0">
            <a:spAutoFit/>
          </a:bodyPr>
          <a:lstStyle/>
          <a:p>
            <a:r>
              <a:rPr lang="pt-BR" sz="3200" b="1" cap="all" dirty="0">
                <a:solidFill>
                  <a:schemeClr val="tx1">
                    <a:lumMod val="50000"/>
                    <a:lumOff val="50000"/>
                  </a:schemeClr>
                </a:solidFill>
                <a:ea typeface="Open Sans" panose="020B0606030504020204" pitchFamily="34" charset="0"/>
                <a:cs typeface="Open Sans" panose="020B0606030504020204" pitchFamily="34" charset="0"/>
              </a:rPr>
              <a:t>Vale </a:t>
            </a:r>
            <a:r>
              <a:rPr lang="pt-BR" sz="3200" b="1" cap="all" dirty="0" err="1">
                <a:solidFill>
                  <a:schemeClr val="tx1">
                    <a:lumMod val="50000"/>
                    <a:lumOff val="50000"/>
                  </a:schemeClr>
                </a:solidFill>
                <a:ea typeface="Open Sans" panose="020B0606030504020204" pitchFamily="34" charset="0"/>
                <a:cs typeface="Open Sans" panose="020B0606030504020204" pitchFamily="34" charset="0"/>
              </a:rPr>
              <a:t>sa</a:t>
            </a:r>
            <a:endParaRPr lang="pt-BR" sz="3200" b="1" cap="all" dirty="0">
              <a:solidFill>
                <a:schemeClr val="tx1">
                  <a:lumMod val="50000"/>
                  <a:lumOff val="50000"/>
                </a:schemeClr>
              </a:solidFill>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pic>
        <p:nvPicPr>
          <p:cNvPr id="2" name="Imagem 1">
            <a:extLst>
              <a:ext uri="{FF2B5EF4-FFF2-40B4-BE49-F238E27FC236}">
                <a16:creationId xmlns:a16="http://schemas.microsoft.com/office/drawing/2014/main" id="{4E1CA19D-D029-43C9-BE0D-456E3834D951}"/>
              </a:ext>
            </a:extLst>
          </p:cNvPr>
          <p:cNvPicPr>
            <a:picLocks noChangeAspect="1"/>
          </p:cNvPicPr>
          <p:nvPr/>
        </p:nvPicPr>
        <p:blipFill>
          <a:blip r:embed="rId3"/>
          <a:stretch>
            <a:fillRect/>
          </a:stretch>
        </p:blipFill>
        <p:spPr>
          <a:xfrm>
            <a:off x="782422" y="1037795"/>
            <a:ext cx="7579155" cy="2877248"/>
          </a:xfrm>
          <a:prstGeom prst="rect">
            <a:avLst/>
          </a:prstGeom>
        </p:spPr>
      </p:pic>
      <p:sp>
        <p:nvSpPr>
          <p:cNvPr id="6" name="Shape 72">
            <a:extLst>
              <a:ext uri="{FF2B5EF4-FFF2-40B4-BE49-F238E27FC236}">
                <a16:creationId xmlns:a16="http://schemas.microsoft.com/office/drawing/2014/main" id="{F80BC9B7-5CF5-45AC-BA57-9188FB3BF2DA}"/>
              </a:ext>
            </a:extLst>
          </p:cNvPr>
          <p:cNvSpPr txBox="1">
            <a:spLocks/>
          </p:cNvSpPr>
          <p:nvPr/>
        </p:nvSpPr>
        <p:spPr>
          <a:xfrm>
            <a:off x="782422" y="4031364"/>
            <a:ext cx="7579155" cy="1892065"/>
          </a:xfrm>
          <a:prstGeom prst="rect">
            <a:avLst/>
          </a:prstGeom>
        </p:spPr>
        <p:txBody>
          <a:bodyPr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tx1">
                  <a:lumMod val="50000"/>
                  <a:lumOff val="50000"/>
                </a:schemeClr>
              </a:buClr>
            </a:pPr>
            <a:r>
              <a:rPr lang="pt-BR" sz="1800" dirty="0">
                <a:solidFill>
                  <a:schemeClr val="tx1">
                    <a:lumMod val="50000"/>
                    <a:lumOff val="50000"/>
                  </a:schemeClr>
                </a:solidFill>
                <a:latin typeface="+mj-lt"/>
              </a:rPr>
              <a:t>Mineradora com ativos de classe mundial, presente nos cinco continentes; </a:t>
            </a:r>
          </a:p>
          <a:p>
            <a:pPr algn="just">
              <a:buClr>
                <a:schemeClr val="tx1">
                  <a:lumMod val="50000"/>
                  <a:lumOff val="50000"/>
                </a:schemeClr>
              </a:buClr>
            </a:pPr>
            <a:r>
              <a:rPr lang="pt-BR" sz="1800" dirty="0">
                <a:solidFill>
                  <a:schemeClr val="tx1">
                    <a:lumMod val="50000"/>
                    <a:lumOff val="50000"/>
                  </a:schemeClr>
                </a:solidFill>
                <a:latin typeface="+mj-lt"/>
              </a:rPr>
              <a:t>Líder mundial na produção de minério de ferro, pelotas e níquel; </a:t>
            </a:r>
          </a:p>
          <a:p>
            <a:pPr algn="just">
              <a:buClr>
                <a:schemeClr val="tx1">
                  <a:lumMod val="50000"/>
                  <a:lumOff val="50000"/>
                </a:schemeClr>
              </a:buClr>
            </a:pPr>
            <a:r>
              <a:rPr lang="pt-BR" sz="1800" dirty="0">
                <a:solidFill>
                  <a:schemeClr val="tx1">
                    <a:lumMod val="50000"/>
                    <a:lumOff val="50000"/>
                  </a:schemeClr>
                </a:solidFill>
                <a:latin typeface="+mj-lt"/>
              </a:rPr>
              <a:t>A Vale também produz cobre, carvão, fertilizantes, manganês, ferro-ligas e subprodutos de metais do grupo ouro, prata, cobalto e platina; </a:t>
            </a:r>
          </a:p>
          <a:p>
            <a:pPr algn="just">
              <a:buClr>
                <a:schemeClr val="tx1">
                  <a:lumMod val="50000"/>
                  <a:lumOff val="50000"/>
                </a:schemeClr>
              </a:buClr>
            </a:pPr>
            <a:r>
              <a:rPr lang="pt-BR" sz="1800" dirty="0">
                <a:solidFill>
                  <a:schemeClr val="tx1">
                    <a:lumMod val="50000"/>
                    <a:lumOff val="50000"/>
                  </a:schemeClr>
                </a:solidFill>
                <a:latin typeface="+mj-lt"/>
              </a:rPr>
              <a:t>Investe em logística, aço e energia.</a:t>
            </a:r>
          </a:p>
        </p:txBody>
      </p:sp>
    </p:spTree>
    <p:extLst>
      <p:ext uri="{BB962C8B-B14F-4D97-AF65-F5344CB8AC3E}">
        <p14:creationId xmlns:p14="http://schemas.microsoft.com/office/powerpoint/2010/main" val="2905511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p:cNvSpPr txBox="1"/>
          <p:nvPr/>
        </p:nvSpPr>
        <p:spPr>
          <a:xfrm>
            <a:off x="704893" y="336699"/>
            <a:ext cx="7974873" cy="1077218"/>
          </a:xfrm>
          <a:prstGeom prst="rect">
            <a:avLst/>
          </a:prstGeom>
          <a:noFill/>
        </p:spPr>
        <p:txBody>
          <a:bodyPr wrap="square" rtlCol="0">
            <a:spAutoFit/>
          </a:bodyPr>
          <a:lstStyle>
            <a:defPPr>
              <a:defRPr lang="pt-BR"/>
            </a:defPPr>
            <a:lvl1pPr>
              <a:defRPr sz="3200" b="1" cap="all">
                <a:solidFill>
                  <a:schemeClr val="tx1">
                    <a:lumMod val="50000"/>
                    <a:lumOff val="50000"/>
                  </a:schemeClr>
                </a:solidFill>
                <a:ea typeface="Open Sans" panose="020B0606030504020204" pitchFamily="34" charset="0"/>
                <a:cs typeface="Open Sans" panose="020B0606030504020204" pitchFamily="34" charset="0"/>
              </a:defRPr>
            </a:lvl1pPr>
          </a:lstStyle>
          <a:p>
            <a:r>
              <a:rPr lang="pt-BR" altLang="pt-BR" dirty="0"/>
              <a:t>Análise de Falhas das Fraturas em Dormentes de Aço</a:t>
            </a:r>
            <a:endParaRPr lang="en-US" altLang="pt-BR" dirty="0"/>
          </a:p>
        </p:txBody>
      </p:sp>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pic>
        <p:nvPicPr>
          <p:cNvPr id="7" name="Imagem 6">
            <a:extLst>
              <a:ext uri="{FF2B5EF4-FFF2-40B4-BE49-F238E27FC236}">
                <a16:creationId xmlns:a16="http://schemas.microsoft.com/office/drawing/2014/main" id="{D44482D6-2384-42FE-A06B-1FB5AB5AD5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82706" y="1639146"/>
            <a:ext cx="2497060" cy="2027390"/>
          </a:xfrm>
          <a:prstGeom prst="rect">
            <a:avLst/>
          </a:prstGeom>
        </p:spPr>
      </p:pic>
      <p:pic>
        <p:nvPicPr>
          <p:cNvPr id="8" name="Imagem 7">
            <a:extLst>
              <a:ext uri="{FF2B5EF4-FFF2-40B4-BE49-F238E27FC236}">
                <a16:creationId xmlns:a16="http://schemas.microsoft.com/office/drawing/2014/main" id="{EDE0CD76-4438-4E74-9966-24E334329C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7972" y="1639146"/>
            <a:ext cx="5628594" cy="3721675"/>
          </a:xfrm>
          <a:prstGeom prst="rect">
            <a:avLst/>
          </a:prstGeom>
        </p:spPr>
      </p:pic>
      <p:sp>
        <p:nvSpPr>
          <p:cNvPr id="12" name="Retângulo 11">
            <a:extLst>
              <a:ext uri="{FF2B5EF4-FFF2-40B4-BE49-F238E27FC236}">
                <a16:creationId xmlns:a16="http://schemas.microsoft.com/office/drawing/2014/main" id="{FBAEC378-1D79-4375-846C-9E7390C97A57}"/>
              </a:ext>
            </a:extLst>
          </p:cNvPr>
          <p:cNvSpPr/>
          <p:nvPr/>
        </p:nvSpPr>
        <p:spPr>
          <a:xfrm>
            <a:off x="274314" y="5267034"/>
            <a:ext cx="8836029" cy="63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457200" eaLnBrk="0" fontAlgn="base" hangingPunct="0">
              <a:spcBef>
                <a:spcPts val="1825"/>
              </a:spcBef>
              <a:spcAft>
                <a:spcPct val="0"/>
              </a:spcAft>
            </a:pPr>
            <a:r>
              <a:rPr lang="pt-BR" dirty="0">
                <a:solidFill>
                  <a:srgbClr val="747678"/>
                </a:solidFill>
                <a:latin typeface="Arial"/>
                <a:cs typeface="Arial"/>
              </a:rPr>
              <a:t>As análises físicas e químicas realizadas demonstraram que a corrosão é a principal causa das falhas em dormentes de aço</a:t>
            </a:r>
          </a:p>
        </p:txBody>
      </p:sp>
    </p:spTree>
    <p:extLst>
      <p:ext uri="{BB962C8B-B14F-4D97-AF65-F5344CB8AC3E}">
        <p14:creationId xmlns:p14="http://schemas.microsoft.com/office/powerpoint/2010/main" val="2184971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p:cNvSpPr txBox="1"/>
          <p:nvPr/>
        </p:nvSpPr>
        <p:spPr>
          <a:xfrm>
            <a:off x="704893" y="336699"/>
            <a:ext cx="7974873" cy="1077218"/>
          </a:xfrm>
          <a:prstGeom prst="rect">
            <a:avLst/>
          </a:prstGeom>
          <a:noFill/>
        </p:spPr>
        <p:txBody>
          <a:bodyPr wrap="square" rtlCol="0">
            <a:spAutoFit/>
          </a:bodyPr>
          <a:lstStyle>
            <a:defPPr>
              <a:defRPr lang="pt-BR"/>
            </a:defPPr>
            <a:lvl1pPr>
              <a:defRPr sz="3200" b="1" cap="all">
                <a:solidFill>
                  <a:schemeClr val="tx1">
                    <a:lumMod val="50000"/>
                    <a:lumOff val="50000"/>
                  </a:schemeClr>
                </a:solidFill>
                <a:ea typeface="Open Sans" panose="020B0606030504020204" pitchFamily="34" charset="0"/>
                <a:cs typeface="Open Sans" panose="020B0606030504020204" pitchFamily="34" charset="0"/>
              </a:defRPr>
            </a:lvl1pPr>
          </a:lstStyle>
          <a:p>
            <a:r>
              <a:rPr lang="pt-BR" altLang="pt-BR" dirty="0"/>
              <a:t>Mecanismo de corrosão dos dormentes de aço</a:t>
            </a:r>
            <a:endParaRPr lang="en-US" altLang="pt-BR" dirty="0"/>
          </a:p>
        </p:txBody>
      </p:sp>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pic>
        <p:nvPicPr>
          <p:cNvPr id="6" name="Imagem 5">
            <a:extLst>
              <a:ext uri="{FF2B5EF4-FFF2-40B4-BE49-F238E27FC236}">
                <a16:creationId xmlns:a16="http://schemas.microsoft.com/office/drawing/2014/main" id="{EA4CD918-45F3-4970-AA81-9F520404C1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848165"/>
            <a:ext cx="3929676" cy="3357413"/>
          </a:xfrm>
          <a:prstGeom prst="rect">
            <a:avLst/>
          </a:prstGeom>
        </p:spPr>
      </p:pic>
      <p:pic>
        <p:nvPicPr>
          <p:cNvPr id="9" name="Picture 2">
            <a:extLst>
              <a:ext uri="{FF2B5EF4-FFF2-40B4-BE49-F238E27FC236}">
                <a16:creationId xmlns:a16="http://schemas.microsoft.com/office/drawing/2014/main" id="{63EAC1CA-E01D-4A6F-90AA-E6B10374664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268507" y="2806386"/>
            <a:ext cx="4536505" cy="1785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ector reto 9">
            <a:extLst>
              <a:ext uri="{FF2B5EF4-FFF2-40B4-BE49-F238E27FC236}">
                <a16:creationId xmlns:a16="http://schemas.microsoft.com/office/drawing/2014/main" id="{AC02FD1E-004A-44FA-8DC5-E1AA8E65E708}"/>
              </a:ext>
            </a:extLst>
          </p:cNvPr>
          <p:cNvCxnSpPr/>
          <p:nvPr/>
        </p:nvCxnSpPr>
        <p:spPr>
          <a:xfrm>
            <a:off x="4125740" y="2952576"/>
            <a:ext cx="4896544"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1" name="CaixaDeTexto 10">
            <a:extLst>
              <a:ext uri="{FF2B5EF4-FFF2-40B4-BE49-F238E27FC236}">
                <a16:creationId xmlns:a16="http://schemas.microsoft.com/office/drawing/2014/main" id="{8FAA93E6-87E1-4CB2-87AB-246481E35F67}"/>
              </a:ext>
            </a:extLst>
          </p:cNvPr>
          <p:cNvSpPr txBox="1"/>
          <p:nvPr/>
        </p:nvSpPr>
        <p:spPr>
          <a:xfrm>
            <a:off x="4742365" y="2349341"/>
            <a:ext cx="449162"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747678"/>
                </a:solidFill>
                <a:latin typeface="Arial"/>
                <a:cs typeface="Arial"/>
              </a:rPr>
              <a:t>O</a:t>
            </a:r>
            <a:r>
              <a:rPr lang="pt-BR" baseline="-25000" dirty="0">
                <a:solidFill>
                  <a:srgbClr val="747678"/>
                </a:solidFill>
                <a:latin typeface="Arial"/>
                <a:cs typeface="Arial"/>
              </a:rPr>
              <a:t>2</a:t>
            </a:r>
          </a:p>
        </p:txBody>
      </p:sp>
      <p:sp>
        <p:nvSpPr>
          <p:cNvPr id="12" name="CaixaDeTexto 11">
            <a:extLst>
              <a:ext uri="{FF2B5EF4-FFF2-40B4-BE49-F238E27FC236}">
                <a16:creationId xmlns:a16="http://schemas.microsoft.com/office/drawing/2014/main" id="{9740267A-11D7-427A-9F3B-FCA505378528}"/>
              </a:ext>
            </a:extLst>
          </p:cNvPr>
          <p:cNvSpPr txBox="1"/>
          <p:nvPr/>
        </p:nvSpPr>
        <p:spPr>
          <a:xfrm>
            <a:off x="5208866" y="2311251"/>
            <a:ext cx="449162"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747678"/>
                </a:solidFill>
                <a:latin typeface="Arial"/>
                <a:cs typeface="Arial"/>
              </a:rPr>
              <a:t>O</a:t>
            </a:r>
            <a:r>
              <a:rPr lang="pt-BR" baseline="-25000" dirty="0">
                <a:solidFill>
                  <a:srgbClr val="747678"/>
                </a:solidFill>
                <a:latin typeface="Arial"/>
                <a:cs typeface="Arial"/>
              </a:rPr>
              <a:t>2</a:t>
            </a:r>
          </a:p>
        </p:txBody>
      </p:sp>
      <p:sp>
        <p:nvSpPr>
          <p:cNvPr id="13" name="CaixaDeTexto 12">
            <a:extLst>
              <a:ext uri="{FF2B5EF4-FFF2-40B4-BE49-F238E27FC236}">
                <a16:creationId xmlns:a16="http://schemas.microsoft.com/office/drawing/2014/main" id="{CA894788-84BE-404B-87ED-9CB9D19A06E9}"/>
              </a:ext>
            </a:extLst>
          </p:cNvPr>
          <p:cNvSpPr txBox="1"/>
          <p:nvPr/>
        </p:nvSpPr>
        <p:spPr>
          <a:xfrm>
            <a:off x="5671728" y="2307848"/>
            <a:ext cx="449162"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747678"/>
                </a:solidFill>
                <a:latin typeface="Arial"/>
                <a:cs typeface="Arial"/>
              </a:rPr>
              <a:t>O</a:t>
            </a:r>
            <a:r>
              <a:rPr lang="pt-BR" baseline="-25000" dirty="0">
                <a:solidFill>
                  <a:srgbClr val="747678"/>
                </a:solidFill>
                <a:latin typeface="Arial"/>
                <a:cs typeface="Arial"/>
              </a:rPr>
              <a:t>2</a:t>
            </a:r>
          </a:p>
        </p:txBody>
      </p:sp>
      <p:sp>
        <p:nvSpPr>
          <p:cNvPr id="14" name="CaixaDeTexto 13">
            <a:extLst>
              <a:ext uri="{FF2B5EF4-FFF2-40B4-BE49-F238E27FC236}">
                <a16:creationId xmlns:a16="http://schemas.microsoft.com/office/drawing/2014/main" id="{4B164643-A701-4A86-B73A-7C12EF3E465E}"/>
              </a:ext>
            </a:extLst>
          </p:cNvPr>
          <p:cNvSpPr txBox="1"/>
          <p:nvPr/>
        </p:nvSpPr>
        <p:spPr>
          <a:xfrm>
            <a:off x="7545011" y="2389338"/>
            <a:ext cx="449162"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747678"/>
                </a:solidFill>
                <a:latin typeface="Arial"/>
                <a:cs typeface="Arial"/>
              </a:rPr>
              <a:t>O</a:t>
            </a:r>
            <a:r>
              <a:rPr lang="pt-BR" baseline="-25000" dirty="0">
                <a:solidFill>
                  <a:srgbClr val="747678"/>
                </a:solidFill>
                <a:latin typeface="Arial"/>
                <a:cs typeface="Arial"/>
              </a:rPr>
              <a:t>2</a:t>
            </a:r>
          </a:p>
        </p:txBody>
      </p:sp>
      <p:sp>
        <p:nvSpPr>
          <p:cNvPr id="15" name="CaixaDeTexto 14">
            <a:extLst>
              <a:ext uri="{FF2B5EF4-FFF2-40B4-BE49-F238E27FC236}">
                <a16:creationId xmlns:a16="http://schemas.microsoft.com/office/drawing/2014/main" id="{EE67B188-8442-4664-956A-06D531F70A15}"/>
              </a:ext>
            </a:extLst>
          </p:cNvPr>
          <p:cNvSpPr txBox="1"/>
          <p:nvPr/>
        </p:nvSpPr>
        <p:spPr>
          <a:xfrm>
            <a:off x="6131233" y="2325483"/>
            <a:ext cx="449162"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747678"/>
                </a:solidFill>
                <a:latin typeface="Arial"/>
                <a:cs typeface="Arial"/>
              </a:rPr>
              <a:t>O</a:t>
            </a:r>
            <a:r>
              <a:rPr lang="pt-BR" baseline="-25000" dirty="0">
                <a:solidFill>
                  <a:srgbClr val="747678"/>
                </a:solidFill>
                <a:latin typeface="Arial"/>
                <a:cs typeface="Arial"/>
              </a:rPr>
              <a:t>2</a:t>
            </a:r>
          </a:p>
        </p:txBody>
      </p:sp>
      <p:sp>
        <p:nvSpPr>
          <p:cNvPr id="16" name="CaixaDeTexto 15">
            <a:extLst>
              <a:ext uri="{FF2B5EF4-FFF2-40B4-BE49-F238E27FC236}">
                <a16:creationId xmlns:a16="http://schemas.microsoft.com/office/drawing/2014/main" id="{1DBFAA67-36C5-4A6A-91E0-BA26255956DC}"/>
              </a:ext>
            </a:extLst>
          </p:cNvPr>
          <p:cNvSpPr txBox="1"/>
          <p:nvPr/>
        </p:nvSpPr>
        <p:spPr>
          <a:xfrm>
            <a:off x="7051689" y="2343362"/>
            <a:ext cx="449162"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747678"/>
                </a:solidFill>
                <a:latin typeface="Arial"/>
                <a:cs typeface="Arial"/>
              </a:rPr>
              <a:t>O</a:t>
            </a:r>
            <a:r>
              <a:rPr lang="pt-BR" baseline="-25000" dirty="0">
                <a:solidFill>
                  <a:srgbClr val="747678"/>
                </a:solidFill>
                <a:latin typeface="Arial"/>
                <a:cs typeface="Arial"/>
              </a:rPr>
              <a:t>2</a:t>
            </a:r>
          </a:p>
        </p:txBody>
      </p:sp>
      <p:sp>
        <p:nvSpPr>
          <p:cNvPr id="17" name="CaixaDeTexto 16">
            <a:extLst>
              <a:ext uri="{FF2B5EF4-FFF2-40B4-BE49-F238E27FC236}">
                <a16:creationId xmlns:a16="http://schemas.microsoft.com/office/drawing/2014/main" id="{9DB27039-E140-456B-875D-6337D835D501}"/>
              </a:ext>
            </a:extLst>
          </p:cNvPr>
          <p:cNvSpPr txBox="1"/>
          <p:nvPr/>
        </p:nvSpPr>
        <p:spPr>
          <a:xfrm>
            <a:off x="6603160" y="2335862"/>
            <a:ext cx="449162"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747678"/>
                </a:solidFill>
                <a:latin typeface="Arial"/>
                <a:cs typeface="Arial"/>
              </a:rPr>
              <a:t>O</a:t>
            </a:r>
            <a:r>
              <a:rPr lang="pt-BR" baseline="-25000" dirty="0">
                <a:solidFill>
                  <a:srgbClr val="747678"/>
                </a:solidFill>
                <a:latin typeface="Arial"/>
                <a:cs typeface="Arial"/>
              </a:rPr>
              <a:t>2</a:t>
            </a:r>
          </a:p>
        </p:txBody>
      </p:sp>
      <p:sp>
        <p:nvSpPr>
          <p:cNvPr id="18" name="CaixaDeTexto 17">
            <a:extLst>
              <a:ext uri="{FF2B5EF4-FFF2-40B4-BE49-F238E27FC236}">
                <a16:creationId xmlns:a16="http://schemas.microsoft.com/office/drawing/2014/main" id="{8674F0FE-DA53-4DAC-A0E0-B8EFBF94189D}"/>
              </a:ext>
            </a:extLst>
          </p:cNvPr>
          <p:cNvSpPr txBox="1"/>
          <p:nvPr/>
        </p:nvSpPr>
        <p:spPr>
          <a:xfrm>
            <a:off x="4951649" y="2589467"/>
            <a:ext cx="319318"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FF0000"/>
                </a:solidFill>
                <a:latin typeface="Arial"/>
                <a:cs typeface="Arial"/>
              </a:rPr>
              <a:t>+</a:t>
            </a:r>
          </a:p>
        </p:txBody>
      </p:sp>
      <p:sp>
        <p:nvSpPr>
          <p:cNvPr id="19" name="CaixaDeTexto 18">
            <a:extLst>
              <a:ext uri="{FF2B5EF4-FFF2-40B4-BE49-F238E27FC236}">
                <a16:creationId xmlns:a16="http://schemas.microsoft.com/office/drawing/2014/main" id="{1E1ED886-8209-4252-A23B-1A890796DE68}"/>
              </a:ext>
            </a:extLst>
          </p:cNvPr>
          <p:cNvSpPr txBox="1"/>
          <p:nvPr/>
        </p:nvSpPr>
        <p:spPr>
          <a:xfrm>
            <a:off x="5167672" y="2566266"/>
            <a:ext cx="319318"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FF0000"/>
                </a:solidFill>
                <a:latin typeface="Arial"/>
                <a:cs typeface="Arial"/>
              </a:rPr>
              <a:t>+</a:t>
            </a:r>
          </a:p>
        </p:txBody>
      </p:sp>
      <p:sp>
        <p:nvSpPr>
          <p:cNvPr id="20" name="CaixaDeTexto 19">
            <a:extLst>
              <a:ext uri="{FF2B5EF4-FFF2-40B4-BE49-F238E27FC236}">
                <a16:creationId xmlns:a16="http://schemas.microsoft.com/office/drawing/2014/main" id="{322752C2-F4F0-41FB-BD55-8BDF7A2B4D67}"/>
              </a:ext>
            </a:extLst>
          </p:cNvPr>
          <p:cNvSpPr txBox="1"/>
          <p:nvPr/>
        </p:nvSpPr>
        <p:spPr>
          <a:xfrm>
            <a:off x="5383993" y="2589467"/>
            <a:ext cx="319318"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FF0000"/>
                </a:solidFill>
                <a:latin typeface="Arial"/>
                <a:cs typeface="Arial"/>
              </a:rPr>
              <a:t>+</a:t>
            </a:r>
          </a:p>
        </p:txBody>
      </p:sp>
      <p:sp>
        <p:nvSpPr>
          <p:cNvPr id="22" name="CaixaDeTexto 21">
            <a:extLst>
              <a:ext uri="{FF2B5EF4-FFF2-40B4-BE49-F238E27FC236}">
                <a16:creationId xmlns:a16="http://schemas.microsoft.com/office/drawing/2014/main" id="{22104BFD-5067-4412-A2FD-CB694A4E1A6D}"/>
              </a:ext>
            </a:extLst>
          </p:cNvPr>
          <p:cNvSpPr txBox="1"/>
          <p:nvPr/>
        </p:nvSpPr>
        <p:spPr>
          <a:xfrm>
            <a:off x="5585327" y="2581266"/>
            <a:ext cx="319318"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FF0000"/>
                </a:solidFill>
                <a:latin typeface="Arial"/>
                <a:cs typeface="Arial"/>
              </a:rPr>
              <a:t>+</a:t>
            </a:r>
          </a:p>
        </p:txBody>
      </p:sp>
      <p:sp>
        <p:nvSpPr>
          <p:cNvPr id="23" name="CaixaDeTexto 22">
            <a:extLst>
              <a:ext uri="{FF2B5EF4-FFF2-40B4-BE49-F238E27FC236}">
                <a16:creationId xmlns:a16="http://schemas.microsoft.com/office/drawing/2014/main" id="{836787A2-B62E-4CAF-8D54-9D8AB29757B4}"/>
              </a:ext>
            </a:extLst>
          </p:cNvPr>
          <p:cNvSpPr txBox="1"/>
          <p:nvPr/>
        </p:nvSpPr>
        <p:spPr>
          <a:xfrm>
            <a:off x="5893405" y="2591445"/>
            <a:ext cx="319318"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FF0000"/>
                </a:solidFill>
                <a:latin typeface="Arial"/>
                <a:cs typeface="Arial"/>
              </a:rPr>
              <a:t>+</a:t>
            </a:r>
          </a:p>
        </p:txBody>
      </p:sp>
      <p:sp>
        <p:nvSpPr>
          <p:cNvPr id="24" name="CaixaDeTexto 23">
            <a:extLst>
              <a:ext uri="{FF2B5EF4-FFF2-40B4-BE49-F238E27FC236}">
                <a16:creationId xmlns:a16="http://schemas.microsoft.com/office/drawing/2014/main" id="{08F904F0-B6AF-41A5-A4A2-7A0ECA717900}"/>
              </a:ext>
            </a:extLst>
          </p:cNvPr>
          <p:cNvSpPr txBox="1"/>
          <p:nvPr/>
        </p:nvSpPr>
        <p:spPr>
          <a:xfrm>
            <a:off x="6181437" y="2568244"/>
            <a:ext cx="319318"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FF0000"/>
                </a:solidFill>
                <a:latin typeface="Arial"/>
                <a:cs typeface="Arial"/>
              </a:rPr>
              <a:t>+</a:t>
            </a:r>
          </a:p>
        </p:txBody>
      </p:sp>
      <p:sp>
        <p:nvSpPr>
          <p:cNvPr id="25" name="CaixaDeTexto 24">
            <a:extLst>
              <a:ext uri="{FF2B5EF4-FFF2-40B4-BE49-F238E27FC236}">
                <a16:creationId xmlns:a16="http://schemas.microsoft.com/office/drawing/2014/main" id="{ADF56543-6C6F-43A9-9794-EAAA68ADA739}"/>
              </a:ext>
            </a:extLst>
          </p:cNvPr>
          <p:cNvSpPr txBox="1"/>
          <p:nvPr/>
        </p:nvSpPr>
        <p:spPr>
          <a:xfrm>
            <a:off x="6414353" y="2583244"/>
            <a:ext cx="319318"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FF0000"/>
                </a:solidFill>
                <a:latin typeface="Arial"/>
                <a:cs typeface="Arial"/>
              </a:rPr>
              <a:t>+</a:t>
            </a:r>
          </a:p>
        </p:txBody>
      </p:sp>
      <p:sp>
        <p:nvSpPr>
          <p:cNvPr id="26" name="CaixaDeTexto 25">
            <a:extLst>
              <a:ext uri="{FF2B5EF4-FFF2-40B4-BE49-F238E27FC236}">
                <a16:creationId xmlns:a16="http://schemas.microsoft.com/office/drawing/2014/main" id="{69CCB89B-8E07-4894-97E0-02128D61EFAC}"/>
              </a:ext>
            </a:extLst>
          </p:cNvPr>
          <p:cNvSpPr txBox="1"/>
          <p:nvPr/>
        </p:nvSpPr>
        <p:spPr>
          <a:xfrm>
            <a:off x="6757501" y="2591445"/>
            <a:ext cx="319318"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FF0000"/>
                </a:solidFill>
                <a:latin typeface="Arial"/>
                <a:cs typeface="Arial"/>
              </a:rPr>
              <a:t>+</a:t>
            </a:r>
          </a:p>
        </p:txBody>
      </p:sp>
      <p:sp>
        <p:nvSpPr>
          <p:cNvPr id="27" name="CaixaDeTexto 26">
            <a:extLst>
              <a:ext uri="{FF2B5EF4-FFF2-40B4-BE49-F238E27FC236}">
                <a16:creationId xmlns:a16="http://schemas.microsoft.com/office/drawing/2014/main" id="{74EBF6A0-010B-433A-8D32-9AFD36F555DA}"/>
              </a:ext>
            </a:extLst>
          </p:cNvPr>
          <p:cNvSpPr txBox="1"/>
          <p:nvPr/>
        </p:nvSpPr>
        <p:spPr>
          <a:xfrm>
            <a:off x="7045533" y="2568244"/>
            <a:ext cx="319318"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FF0000"/>
                </a:solidFill>
                <a:latin typeface="Arial"/>
                <a:cs typeface="Arial"/>
              </a:rPr>
              <a:t>+</a:t>
            </a:r>
          </a:p>
        </p:txBody>
      </p:sp>
      <p:sp>
        <p:nvSpPr>
          <p:cNvPr id="28" name="CaixaDeTexto 27">
            <a:extLst>
              <a:ext uri="{FF2B5EF4-FFF2-40B4-BE49-F238E27FC236}">
                <a16:creationId xmlns:a16="http://schemas.microsoft.com/office/drawing/2014/main" id="{FF3F2419-5F09-4878-8431-DD7168360032}"/>
              </a:ext>
            </a:extLst>
          </p:cNvPr>
          <p:cNvSpPr txBox="1"/>
          <p:nvPr/>
        </p:nvSpPr>
        <p:spPr>
          <a:xfrm>
            <a:off x="7261557" y="2583244"/>
            <a:ext cx="319318"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FF0000"/>
                </a:solidFill>
                <a:latin typeface="Arial"/>
                <a:cs typeface="Arial"/>
              </a:rPr>
              <a:t>+</a:t>
            </a:r>
          </a:p>
        </p:txBody>
      </p:sp>
      <p:sp>
        <p:nvSpPr>
          <p:cNvPr id="29" name="CaixaDeTexto 28">
            <a:extLst>
              <a:ext uri="{FF2B5EF4-FFF2-40B4-BE49-F238E27FC236}">
                <a16:creationId xmlns:a16="http://schemas.microsoft.com/office/drawing/2014/main" id="{5E08FE43-B014-4599-8A41-2D56DA7F17AB}"/>
              </a:ext>
            </a:extLst>
          </p:cNvPr>
          <p:cNvSpPr txBox="1"/>
          <p:nvPr/>
        </p:nvSpPr>
        <p:spPr>
          <a:xfrm>
            <a:off x="4779604" y="3385358"/>
            <a:ext cx="261610"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040404"/>
                </a:solidFill>
                <a:latin typeface="Arial"/>
                <a:cs typeface="Arial"/>
              </a:rPr>
              <a:t>-</a:t>
            </a:r>
          </a:p>
        </p:txBody>
      </p:sp>
      <p:sp>
        <p:nvSpPr>
          <p:cNvPr id="30" name="CaixaDeTexto 29">
            <a:extLst>
              <a:ext uri="{FF2B5EF4-FFF2-40B4-BE49-F238E27FC236}">
                <a16:creationId xmlns:a16="http://schemas.microsoft.com/office/drawing/2014/main" id="{ABFAE7DD-1ED8-47D4-B840-63F3235EFEC0}"/>
              </a:ext>
            </a:extLst>
          </p:cNvPr>
          <p:cNvSpPr txBox="1"/>
          <p:nvPr/>
        </p:nvSpPr>
        <p:spPr>
          <a:xfrm>
            <a:off x="4932004" y="3223435"/>
            <a:ext cx="457200" cy="369332"/>
          </a:xfrm>
          <a:prstGeom prst="rect">
            <a:avLst/>
          </a:prstGeom>
          <a:noFill/>
        </p:spPr>
        <p:txBody>
          <a:bodyPr wrap="square" rtlCol="0">
            <a:spAutoFit/>
          </a:bodyPr>
          <a:lstStyle/>
          <a:p>
            <a:pPr defTabSz="457200" eaLnBrk="0" fontAlgn="base" hangingPunct="0">
              <a:spcBef>
                <a:spcPct val="0"/>
              </a:spcBef>
              <a:spcAft>
                <a:spcPct val="0"/>
              </a:spcAft>
            </a:pPr>
            <a:r>
              <a:rPr lang="pt-BR" dirty="0">
                <a:solidFill>
                  <a:srgbClr val="040404"/>
                </a:solidFill>
                <a:latin typeface="Arial"/>
                <a:cs typeface="Arial"/>
              </a:rPr>
              <a:t>-</a:t>
            </a:r>
          </a:p>
        </p:txBody>
      </p:sp>
      <p:sp>
        <p:nvSpPr>
          <p:cNvPr id="31" name="CaixaDeTexto 30">
            <a:extLst>
              <a:ext uri="{FF2B5EF4-FFF2-40B4-BE49-F238E27FC236}">
                <a16:creationId xmlns:a16="http://schemas.microsoft.com/office/drawing/2014/main" id="{06E7911B-ED7C-48FA-B616-1E4C0D24B89C}"/>
              </a:ext>
            </a:extLst>
          </p:cNvPr>
          <p:cNvSpPr txBox="1"/>
          <p:nvPr/>
        </p:nvSpPr>
        <p:spPr>
          <a:xfrm>
            <a:off x="5403422" y="3063598"/>
            <a:ext cx="261610"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040404"/>
                </a:solidFill>
                <a:latin typeface="Arial"/>
                <a:cs typeface="Arial"/>
              </a:rPr>
              <a:t>-</a:t>
            </a:r>
          </a:p>
        </p:txBody>
      </p:sp>
      <p:sp>
        <p:nvSpPr>
          <p:cNvPr id="32" name="CaixaDeTexto 31">
            <a:extLst>
              <a:ext uri="{FF2B5EF4-FFF2-40B4-BE49-F238E27FC236}">
                <a16:creationId xmlns:a16="http://schemas.microsoft.com/office/drawing/2014/main" id="{E02E8833-1FA8-4A46-A810-D6B7A08AAE92}"/>
              </a:ext>
            </a:extLst>
          </p:cNvPr>
          <p:cNvSpPr txBox="1"/>
          <p:nvPr/>
        </p:nvSpPr>
        <p:spPr>
          <a:xfrm>
            <a:off x="5140162" y="3105533"/>
            <a:ext cx="261610"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040404"/>
                </a:solidFill>
                <a:latin typeface="Arial"/>
                <a:cs typeface="Arial"/>
              </a:rPr>
              <a:t>-</a:t>
            </a:r>
          </a:p>
        </p:txBody>
      </p:sp>
      <p:sp>
        <p:nvSpPr>
          <p:cNvPr id="33" name="CaixaDeTexto 32">
            <a:extLst>
              <a:ext uri="{FF2B5EF4-FFF2-40B4-BE49-F238E27FC236}">
                <a16:creationId xmlns:a16="http://schemas.microsoft.com/office/drawing/2014/main" id="{4215227C-2A3A-4590-8ED4-44AA91F2C349}"/>
              </a:ext>
            </a:extLst>
          </p:cNvPr>
          <p:cNvSpPr txBox="1"/>
          <p:nvPr/>
        </p:nvSpPr>
        <p:spPr>
          <a:xfrm>
            <a:off x="6000428" y="3031268"/>
            <a:ext cx="261610"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040404"/>
                </a:solidFill>
                <a:latin typeface="Arial"/>
                <a:cs typeface="Arial"/>
              </a:rPr>
              <a:t>-</a:t>
            </a:r>
          </a:p>
        </p:txBody>
      </p:sp>
      <p:sp>
        <p:nvSpPr>
          <p:cNvPr id="34" name="CaixaDeTexto 33">
            <a:extLst>
              <a:ext uri="{FF2B5EF4-FFF2-40B4-BE49-F238E27FC236}">
                <a16:creationId xmlns:a16="http://schemas.microsoft.com/office/drawing/2014/main" id="{98551332-DFC5-4D39-ACC1-46D9CB3ABC3F}"/>
              </a:ext>
            </a:extLst>
          </p:cNvPr>
          <p:cNvSpPr txBox="1"/>
          <p:nvPr/>
        </p:nvSpPr>
        <p:spPr>
          <a:xfrm>
            <a:off x="5684181" y="3038769"/>
            <a:ext cx="261610"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040404"/>
                </a:solidFill>
                <a:latin typeface="Arial"/>
                <a:cs typeface="Arial"/>
              </a:rPr>
              <a:t>-</a:t>
            </a:r>
          </a:p>
        </p:txBody>
      </p:sp>
      <p:sp>
        <p:nvSpPr>
          <p:cNvPr id="35" name="CaixaDeTexto 34">
            <a:extLst>
              <a:ext uri="{FF2B5EF4-FFF2-40B4-BE49-F238E27FC236}">
                <a16:creationId xmlns:a16="http://schemas.microsoft.com/office/drawing/2014/main" id="{25BDEFB1-E2C3-41E2-BED2-EFA26C9507E4}"/>
              </a:ext>
            </a:extLst>
          </p:cNvPr>
          <p:cNvSpPr txBox="1"/>
          <p:nvPr/>
        </p:nvSpPr>
        <p:spPr>
          <a:xfrm>
            <a:off x="6414692" y="3046268"/>
            <a:ext cx="261610"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040404"/>
                </a:solidFill>
                <a:latin typeface="Arial"/>
                <a:cs typeface="Arial"/>
              </a:rPr>
              <a:t>-</a:t>
            </a:r>
          </a:p>
        </p:txBody>
      </p:sp>
      <p:sp>
        <p:nvSpPr>
          <p:cNvPr id="36" name="CaixaDeTexto 35">
            <a:extLst>
              <a:ext uri="{FF2B5EF4-FFF2-40B4-BE49-F238E27FC236}">
                <a16:creationId xmlns:a16="http://schemas.microsoft.com/office/drawing/2014/main" id="{289B1C32-9074-47B2-AA56-5CDD3AC59B39}"/>
              </a:ext>
            </a:extLst>
          </p:cNvPr>
          <p:cNvSpPr txBox="1"/>
          <p:nvPr/>
        </p:nvSpPr>
        <p:spPr>
          <a:xfrm>
            <a:off x="6710976" y="3072348"/>
            <a:ext cx="261610"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040404"/>
                </a:solidFill>
                <a:latin typeface="Arial"/>
                <a:cs typeface="Arial"/>
              </a:rPr>
              <a:t>-</a:t>
            </a:r>
          </a:p>
        </p:txBody>
      </p:sp>
      <p:sp>
        <p:nvSpPr>
          <p:cNvPr id="37" name="CaixaDeTexto 36">
            <a:extLst>
              <a:ext uri="{FF2B5EF4-FFF2-40B4-BE49-F238E27FC236}">
                <a16:creationId xmlns:a16="http://schemas.microsoft.com/office/drawing/2014/main" id="{09E3E598-9E19-40CB-A0BF-B2EFFDBF163A}"/>
              </a:ext>
            </a:extLst>
          </p:cNvPr>
          <p:cNvSpPr txBox="1"/>
          <p:nvPr/>
        </p:nvSpPr>
        <p:spPr>
          <a:xfrm>
            <a:off x="7074387" y="3063929"/>
            <a:ext cx="261610"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040404"/>
                </a:solidFill>
                <a:latin typeface="Arial"/>
                <a:cs typeface="Arial"/>
              </a:rPr>
              <a:t>-</a:t>
            </a:r>
          </a:p>
        </p:txBody>
      </p:sp>
      <p:sp>
        <p:nvSpPr>
          <p:cNvPr id="38" name="CaixaDeTexto 37">
            <a:extLst>
              <a:ext uri="{FF2B5EF4-FFF2-40B4-BE49-F238E27FC236}">
                <a16:creationId xmlns:a16="http://schemas.microsoft.com/office/drawing/2014/main" id="{B36712A5-8FDD-4187-8603-2E20AFD3129F}"/>
              </a:ext>
            </a:extLst>
          </p:cNvPr>
          <p:cNvSpPr txBox="1"/>
          <p:nvPr/>
        </p:nvSpPr>
        <p:spPr>
          <a:xfrm>
            <a:off x="6152828" y="3072348"/>
            <a:ext cx="261610"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040404"/>
                </a:solidFill>
                <a:latin typeface="Arial"/>
                <a:cs typeface="Arial"/>
              </a:rPr>
              <a:t>-</a:t>
            </a:r>
          </a:p>
        </p:txBody>
      </p:sp>
      <p:sp>
        <p:nvSpPr>
          <p:cNvPr id="39" name="CaixaDeTexto 38">
            <a:extLst>
              <a:ext uri="{FF2B5EF4-FFF2-40B4-BE49-F238E27FC236}">
                <a16:creationId xmlns:a16="http://schemas.microsoft.com/office/drawing/2014/main" id="{8D762A98-DF8F-4A83-AECD-F516E7BB4FE1}"/>
              </a:ext>
            </a:extLst>
          </p:cNvPr>
          <p:cNvSpPr txBox="1"/>
          <p:nvPr/>
        </p:nvSpPr>
        <p:spPr>
          <a:xfrm>
            <a:off x="6921517" y="3054469"/>
            <a:ext cx="261610"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040404"/>
                </a:solidFill>
                <a:latin typeface="Arial"/>
                <a:cs typeface="Arial"/>
              </a:rPr>
              <a:t>-</a:t>
            </a:r>
          </a:p>
        </p:txBody>
      </p:sp>
      <p:sp>
        <p:nvSpPr>
          <p:cNvPr id="40" name="CaixaDeTexto 39">
            <a:extLst>
              <a:ext uri="{FF2B5EF4-FFF2-40B4-BE49-F238E27FC236}">
                <a16:creationId xmlns:a16="http://schemas.microsoft.com/office/drawing/2014/main" id="{AACAD79E-6245-43B3-87F3-725D716C69E9}"/>
              </a:ext>
            </a:extLst>
          </p:cNvPr>
          <p:cNvSpPr txBox="1"/>
          <p:nvPr/>
        </p:nvSpPr>
        <p:spPr>
          <a:xfrm>
            <a:off x="7290532" y="3072348"/>
            <a:ext cx="261610"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040404"/>
                </a:solidFill>
                <a:latin typeface="Arial"/>
                <a:cs typeface="Arial"/>
              </a:rPr>
              <a:t>-</a:t>
            </a:r>
          </a:p>
        </p:txBody>
      </p:sp>
      <p:sp>
        <p:nvSpPr>
          <p:cNvPr id="41" name="CaixaDeTexto 40">
            <a:extLst>
              <a:ext uri="{FF2B5EF4-FFF2-40B4-BE49-F238E27FC236}">
                <a16:creationId xmlns:a16="http://schemas.microsoft.com/office/drawing/2014/main" id="{34F06441-C76A-4792-B862-58D99E0195D3}"/>
              </a:ext>
            </a:extLst>
          </p:cNvPr>
          <p:cNvSpPr txBox="1"/>
          <p:nvPr/>
        </p:nvSpPr>
        <p:spPr>
          <a:xfrm>
            <a:off x="7544022" y="3049787"/>
            <a:ext cx="261610"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040404"/>
                </a:solidFill>
                <a:latin typeface="Arial"/>
                <a:cs typeface="Arial"/>
              </a:rPr>
              <a:t>-</a:t>
            </a:r>
          </a:p>
        </p:txBody>
      </p:sp>
      <p:sp>
        <p:nvSpPr>
          <p:cNvPr id="42" name="CaixaDeTexto 41">
            <a:extLst>
              <a:ext uri="{FF2B5EF4-FFF2-40B4-BE49-F238E27FC236}">
                <a16:creationId xmlns:a16="http://schemas.microsoft.com/office/drawing/2014/main" id="{23D7E24E-19F0-4B6C-9AB7-22B97823814C}"/>
              </a:ext>
            </a:extLst>
          </p:cNvPr>
          <p:cNvSpPr txBox="1"/>
          <p:nvPr/>
        </p:nvSpPr>
        <p:spPr>
          <a:xfrm>
            <a:off x="7696422" y="3202187"/>
            <a:ext cx="261610"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040404"/>
                </a:solidFill>
                <a:latin typeface="Arial"/>
                <a:cs typeface="Arial"/>
              </a:rPr>
              <a:t>-</a:t>
            </a:r>
          </a:p>
        </p:txBody>
      </p:sp>
      <p:sp>
        <p:nvSpPr>
          <p:cNvPr id="43" name="CaixaDeTexto 42">
            <a:extLst>
              <a:ext uri="{FF2B5EF4-FFF2-40B4-BE49-F238E27FC236}">
                <a16:creationId xmlns:a16="http://schemas.microsoft.com/office/drawing/2014/main" id="{1D9842F0-50DD-4D7A-BF88-38A49AE08E74}"/>
              </a:ext>
            </a:extLst>
          </p:cNvPr>
          <p:cNvSpPr txBox="1"/>
          <p:nvPr/>
        </p:nvSpPr>
        <p:spPr>
          <a:xfrm>
            <a:off x="7848822" y="3354587"/>
            <a:ext cx="261610"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040404"/>
                </a:solidFill>
                <a:latin typeface="Arial"/>
                <a:cs typeface="Arial"/>
              </a:rPr>
              <a:t>-</a:t>
            </a:r>
          </a:p>
        </p:txBody>
      </p:sp>
      <p:sp>
        <p:nvSpPr>
          <p:cNvPr id="44" name="CaixaDeTexto 43">
            <a:extLst>
              <a:ext uri="{FF2B5EF4-FFF2-40B4-BE49-F238E27FC236}">
                <a16:creationId xmlns:a16="http://schemas.microsoft.com/office/drawing/2014/main" id="{4F69BD01-EC85-4EB4-B91A-B3BE78914998}"/>
              </a:ext>
            </a:extLst>
          </p:cNvPr>
          <p:cNvSpPr txBox="1"/>
          <p:nvPr/>
        </p:nvSpPr>
        <p:spPr>
          <a:xfrm>
            <a:off x="7911539" y="2677181"/>
            <a:ext cx="1217000" cy="276999"/>
          </a:xfrm>
          <a:prstGeom prst="rect">
            <a:avLst/>
          </a:prstGeom>
          <a:noFill/>
        </p:spPr>
        <p:txBody>
          <a:bodyPr wrap="none" rtlCol="0">
            <a:spAutoFit/>
          </a:bodyPr>
          <a:lstStyle/>
          <a:p>
            <a:pPr defTabSz="457200" eaLnBrk="0" fontAlgn="base" hangingPunct="0">
              <a:spcBef>
                <a:spcPct val="0"/>
              </a:spcBef>
              <a:spcAft>
                <a:spcPct val="0"/>
              </a:spcAft>
            </a:pPr>
            <a:r>
              <a:rPr lang="pt-BR" sz="1200" dirty="0">
                <a:solidFill>
                  <a:srgbClr val="747678"/>
                </a:solidFill>
                <a:latin typeface="Arial"/>
                <a:cs typeface="Arial"/>
              </a:rPr>
              <a:t>Nível do Lastro</a:t>
            </a:r>
          </a:p>
        </p:txBody>
      </p:sp>
      <p:cxnSp>
        <p:nvCxnSpPr>
          <p:cNvPr id="45" name="Conector de seta reta 64">
            <a:extLst>
              <a:ext uri="{FF2B5EF4-FFF2-40B4-BE49-F238E27FC236}">
                <a16:creationId xmlns:a16="http://schemas.microsoft.com/office/drawing/2014/main" id="{48ACE78B-0377-480F-B489-8C9B238D307E}"/>
              </a:ext>
            </a:extLst>
          </p:cNvPr>
          <p:cNvCxnSpPr/>
          <p:nvPr/>
        </p:nvCxnSpPr>
        <p:spPr>
          <a:xfrm flipV="1">
            <a:off x="6741317" y="3338942"/>
            <a:ext cx="5267" cy="300908"/>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Conector de seta reta 70">
            <a:extLst>
              <a:ext uri="{FF2B5EF4-FFF2-40B4-BE49-F238E27FC236}">
                <a16:creationId xmlns:a16="http://schemas.microsoft.com/office/drawing/2014/main" id="{7820E10E-7BA1-4282-A088-9D676E93862A}"/>
              </a:ext>
            </a:extLst>
          </p:cNvPr>
          <p:cNvCxnSpPr/>
          <p:nvPr/>
        </p:nvCxnSpPr>
        <p:spPr>
          <a:xfrm flipV="1">
            <a:off x="7174205" y="3329206"/>
            <a:ext cx="5267" cy="300908"/>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Conector de seta reta 71">
            <a:extLst>
              <a:ext uri="{FF2B5EF4-FFF2-40B4-BE49-F238E27FC236}">
                <a16:creationId xmlns:a16="http://schemas.microsoft.com/office/drawing/2014/main" id="{96DCBC20-DDD2-4ACD-9BEB-62034540CB0C}"/>
              </a:ext>
            </a:extLst>
          </p:cNvPr>
          <p:cNvCxnSpPr/>
          <p:nvPr/>
        </p:nvCxnSpPr>
        <p:spPr>
          <a:xfrm flipV="1">
            <a:off x="7520028" y="3338942"/>
            <a:ext cx="5267" cy="300908"/>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Conector de seta reta 72">
            <a:extLst>
              <a:ext uri="{FF2B5EF4-FFF2-40B4-BE49-F238E27FC236}">
                <a16:creationId xmlns:a16="http://schemas.microsoft.com/office/drawing/2014/main" id="{E94EED8B-090B-4DB3-9FC0-22D8DF1980D2}"/>
              </a:ext>
            </a:extLst>
          </p:cNvPr>
          <p:cNvCxnSpPr/>
          <p:nvPr/>
        </p:nvCxnSpPr>
        <p:spPr>
          <a:xfrm flipV="1">
            <a:off x="7871100" y="3602404"/>
            <a:ext cx="5267" cy="300908"/>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Conector de seta reta 73">
            <a:extLst>
              <a:ext uri="{FF2B5EF4-FFF2-40B4-BE49-F238E27FC236}">
                <a16:creationId xmlns:a16="http://schemas.microsoft.com/office/drawing/2014/main" id="{4D5E3262-9FBC-44B1-AD02-2059C421631D}"/>
              </a:ext>
            </a:extLst>
          </p:cNvPr>
          <p:cNvCxnSpPr/>
          <p:nvPr/>
        </p:nvCxnSpPr>
        <p:spPr>
          <a:xfrm flipV="1">
            <a:off x="6339044" y="3320964"/>
            <a:ext cx="5267" cy="300908"/>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0" name="Conector de seta reta 74">
            <a:extLst>
              <a:ext uri="{FF2B5EF4-FFF2-40B4-BE49-F238E27FC236}">
                <a16:creationId xmlns:a16="http://schemas.microsoft.com/office/drawing/2014/main" id="{1DD8759C-F3B7-4E3C-907C-BD975F943167}"/>
              </a:ext>
            </a:extLst>
          </p:cNvPr>
          <p:cNvCxnSpPr/>
          <p:nvPr/>
        </p:nvCxnSpPr>
        <p:spPr>
          <a:xfrm flipV="1">
            <a:off x="6041410" y="3290199"/>
            <a:ext cx="5267" cy="300908"/>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Conector de seta reta 75">
            <a:extLst>
              <a:ext uri="{FF2B5EF4-FFF2-40B4-BE49-F238E27FC236}">
                <a16:creationId xmlns:a16="http://schemas.microsoft.com/office/drawing/2014/main" id="{2360BFE4-820D-432F-9417-D01C8E5E8F0D}"/>
              </a:ext>
            </a:extLst>
          </p:cNvPr>
          <p:cNvCxnSpPr/>
          <p:nvPr/>
        </p:nvCxnSpPr>
        <p:spPr>
          <a:xfrm flipV="1">
            <a:off x="5746429" y="3354587"/>
            <a:ext cx="5267" cy="300908"/>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Conector de seta reta 76">
            <a:extLst>
              <a:ext uri="{FF2B5EF4-FFF2-40B4-BE49-F238E27FC236}">
                <a16:creationId xmlns:a16="http://schemas.microsoft.com/office/drawing/2014/main" id="{EF79B279-8F7E-4DBA-97A6-96ECC2032F60}"/>
              </a:ext>
            </a:extLst>
          </p:cNvPr>
          <p:cNvCxnSpPr/>
          <p:nvPr/>
        </p:nvCxnSpPr>
        <p:spPr>
          <a:xfrm flipV="1">
            <a:off x="5468994" y="3364717"/>
            <a:ext cx="5267" cy="300908"/>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3" name="Conector de seta reta 77">
            <a:extLst>
              <a:ext uri="{FF2B5EF4-FFF2-40B4-BE49-F238E27FC236}">
                <a16:creationId xmlns:a16="http://schemas.microsoft.com/office/drawing/2014/main" id="{82F348E7-C14C-4C53-818B-82C1235AEB96}"/>
              </a:ext>
            </a:extLst>
          </p:cNvPr>
          <p:cNvCxnSpPr/>
          <p:nvPr/>
        </p:nvCxnSpPr>
        <p:spPr>
          <a:xfrm flipV="1">
            <a:off x="5156202" y="3478195"/>
            <a:ext cx="5267" cy="300908"/>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4" name="Conector de seta reta 78">
            <a:extLst>
              <a:ext uri="{FF2B5EF4-FFF2-40B4-BE49-F238E27FC236}">
                <a16:creationId xmlns:a16="http://schemas.microsoft.com/office/drawing/2014/main" id="{2557DA89-F89F-4D69-ACB8-38219FC287A6}"/>
              </a:ext>
            </a:extLst>
          </p:cNvPr>
          <p:cNvCxnSpPr/>
          <p:nvPr/>
        </p:nvCxnSpPr>
        <p:spPr>
          <a:xfrm flipV="1">
            <a:off x="4893359" y="3697928"/>
            <a:ext cx="5267" cy="300908"/>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CaixaDeTexto 54">
            <a:extLst>
              <a:ext uri="{FF2B5EF4-FFF2-40B4-BE49-F238E27FC236}">
                <a16:creationId xmlns:a16="http://schemas.microsoft.com/office/drawing/2014/main" id="{37367A1E-1108-42C2-B423-FBAC1162BBD5}"/>
              </a:ext>
            </a:extLst>
          </p:cNvPr>
          <p:cNvSpPr txBox="1"/>
          <p:nvPr/>
        </p:nvSpPr>
        <p:spPr>
          <a:xfrm>
            <a:off x="5958763" y="3583559"/>
            <a:ext cx="1159292" cy="369332"/>
          </a:xfrm>
          <a:prstGeom prst="rect">
            <a:avLst/>
          </a:prstGeom>
          <a:noFill/>
          <a:ln>
            <a:noFill/>
          </a:ln>
        </p:spPr>
        <p:txBody>
          <a:bodyPr wrap="none" rtlCol="0">
            <a:spAutoFit/>
          </a:bodyPr>
          <a:lstStyle/>
          <a:p>
            <a:pPr defTabSz="457200" eaLnBrk="0" fontAlgn="base" hangingPunct="0">
              <a:spcBef>
                <a:spcPct val="0"/>
              </a:spcBef>
              <a:spcAft>
                <a:spcPct val="0"/>
              </a:spcAft>
            </a:pPr>
            <a:r>
              <a:rPr lang="pt-BR" b="1" dirty="0">
                <a:solidFill>
                  <a:srgbClr val="00B0F0"/>
                </a:solidFill>
                <a:latin typeface="Arial"/>
                <a:cs typeface="Arial"/>
              </a:rPr>
              <a:t>Umidade</a:t>
            </a:r>
          </a:p>
        </p:txBody>
      </p:sp>
      <p:sp>
        <p:nvSpPr>
          <p:cNvPr id="56" name="CaixaDeTexto 55">
            <a:extLst>
              <a:ext uri="{FF2B5EF4-FFF2-40B4-BE49-F238E27FC236}">
                <a16:creationId xmlns:a16="http://schemas.microsoft.com/office/drawing/2014/main" id="{A2EF2930-F007-4B40-8416-59E8492D896A}"/>
              </a:ext>
            </a:extLst>
          </p:cNvPr>
          <p:cNvSpPr txBox="1"/>
          <p:nvPr/>
        </p:nvSpPr>
        <p:spPr>
          <a:xfrm>
            <a:off x="5305483" y="3980482"/>
            <a:ext cx="2595582" cy="369332"/>
          </a:xfrm>
          <a:prstGeom prst="rect">
            <a:avLst/>
          </a:prstGeom>
          <a:noFill/>
        </p:spPr>
        <p:txBody>
          <a:bodyPr wrap="none" rtlCol="0">
            <a:spAutoFit/>
          </a:bodyPr>
          <a:lstStyle/>
          <a:p>
            <a:pPr defTabSz="457200" eaLnBrk="0" fontAlgn="base" hangingPunct="0">
              <a:spcBef>
                <a:spcPct val="0"/>
              </a:spcBef>
              <a:spcAft>
                <a:spcPct val="0"/>
              </a:spcAft>
            </a:pPr>
            <a:r>
              <a:rPr lang="pt-BR" dirty="0">
                <a:solidFill>
                  <a:srgbClr val="747678"/>
                </a:solidFill>
                <a:latin typeface="Arial"/>
                <a:cs typeface="Arial"/>
              </a:rPr>
              <a:t>Sais minerais do Lastro</a:t>
            </a:r>
          </a:p>
        </p:txBody>
      </p:sp>
    </p:spTree>
    <p:extLst>
      <p:ext uri="{BB962C8B-B14F-4D97-AF65-F5344CB8AC3E}">
        <p14:creationId xmlns:p14="http://schemas.microsoft.com/office/powerpoint/2010/main" val="2507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9">
            <a:extLst>
              <a:ext uri="{FF2B5EF4-FFF2-40B4-BE49-F238E27FC236}">
                <a16:creationId xmlns:a16="http://schemas.microsoft.com/office/drawing/2014/main" id="{6BD4EED2-E7C5-4A42-B0C7-169933866047}"/>
              </a:ext>
            </a:extLst>
          </p:cNvPr>
          <p:cNvSpPr txBox="1"/>
          <p:nvPr/>
        </p:nvSpPr>
        <p:spPr>
          <a:xfrm>
            <a:off x="704893" y="336699"/>
            <a:ext cx="7974873" cy="584775"/>
          </a:xfrm>
          <a:prstGeom prst="rect">
            <a:avLst/>
          </a:prstGeom>
          <a:noFill/>
        </p:spPr>
        <p:txBody>
          <a:bodyPr wrap="square" rtlCol="0">
            <a:spAutoFit/>
          </a:bodyPr>
          <a:lstStyle>
            <a:defPPr>
              <a:defRPr lang="pt-BR"/>
            </a:defPPr>
            <a:lvl1pPr>
              <a:defRPr sz="3200" b="1" cap="all">
                <a:solidFill>
                  <a:schemeClr val="tx1">
                    <a:lumMod val="50000"/>
                    <a:lumOff val="50000"/>
                  </a:schemeClr>
                </a:solidFill>
                <a:ea typeface="Open Sans" panose="020B0606030504020204" pitchFamily="34" charset="0"/>
                <a:cs typeface="Open Sans" panose="020B0606030504020204" pitchFamily="34" charset="0"/>
              </a:defRPr>
            </a:lvl1pPr>
          </a:lstStyle>
          <a:p>
            <a:r>
              <a:rPr lang="pt-BR" altLang="pt-BR" dirty="0"/>
              <a:t>Ações de Desenvolvimento Propostas</a:t>
            </a:r>
            <a:endParaRPr lang="en-US" altLang="pt-BR" dirty="0"/>
          </a:p>
        </p:txBody>
      </p:sp>
      <p:sp>
        <p:nvSpPr>
          <p:cNvPr id="2" name="Espaço Reservado para Conteúdo 1">
            <a:extLst>
              <a:ext uri="{FF2B5EF4-FFF2-40B4-BE49-F238E27FC236}">
                <a16:creationId xmlns:a16="http://schemas.microsoft.com/office/drawing/2014/main" id="{E8F79D49-9640-4E4E-964A-B0F3B8EB9A8E}"/>
              </a:ext>
            </a:extLst>
          </p:cNvPr>
          <p:cNvSpPr>
            <a:spLocks noGrp="1"/>
          </p:cNvSpPr>
          <p:nvPr>
            <p:ph sz="half" idx="1"/>
          </p:nvPr>
        </p:nvSpPr>
        <p:spPr>
          <a:xfrm>
            <a:off x="296929" y="921474"/>
            <a:ext cx="8382837" cy="1259018"/>
          </a:xfrm>
        </p:spPr>
        <p:txBody>
          <a:bodyPr lIns="91425" tIns="91425" rIns="91425" bIns="91425" anchor="t" anchorCtr="0">
            <a:noAutofit/>
          </a:bodyPr>
          <a:lstStyle/>
          <a:p>
            <a:pPr algn="just">
              <a:buClr>
                <a:schemeClr val="tx1">
                  <a:lumMod val="50000"/>
                  <a:lumOff val="50000"/>
                </a:schemeClr>
              </a:buClr>
            </a:pPr>
            <a:r>
              <a:rPr lang="pt-BR" sz="1800">
                <a:solidFill>
                  <a:schemeClr val="tx1">
                    <a:lumMod val="50000"/>
                    <a:lumOff val="50000"/>
                  </a:schemeClr>
                </a:solidFill>
                <a:latin typeface="+mj-lt"/>
              </a:rPr>
              <a:t>Melhorar a resistência a Corrosão dos Dormentes de aços; </a:t>
            </a:r>
          </a:p>
          <a:p>
            <a:pPr algn="just">
              <a:buClr>
                <a:schemeClr val="tx1">
                  <a:lumMod val="50000"/>
                  <a:lumOff val="50000"/>
                </a:schemeClr>
              </a:buClr>
            </a:pPr>
            <a:r>
              <a:rPr lang="pt-BR" sz="1800">
                <a:solidFill>
                  <a:schemeClr val="tx1">
                    <a:lumMod val="50000"/>
                    <a:lumOff val="50000"/>
                  </a:schemeClr>
                </a:solidFill>
                <a:latin typeface="+mj-lt"/>
              </a:rPr>
              <a:t>Melhorar a resistência estrutural dos Dormentes de aços;</a:t>
            </a:r>
          </a:p>
          <a:p>
            <a:pPr algn="just">
              <a:buClr>
                <a:schemeClr val="tx1">
                  <a:lumMod val="50000"/>
                  <a:lumOff val="50000"/>
                </a:schemeClr>
              </a:buClr>
            </a:pPr>
            <a:r>
              <a:rPr lang="pt-BR" sz="1800">
                <a:solidFill>
                  <a:schemeClr val="tx1">
                    <a:lumMod val="50000"/>
                    <a:lumOff val="50000"/>
                  </a:schemeClr>
                </a:solidFill>
                <a:latin typeface="+mj-lt"/>
              </a:rPr>
              <a:t>Fazer a análise crítica da matriz atual dos dormentes e buscar novas soluções.</a:t>
            </a:r>
          </a:p>
        </p:txBody>
      </p:sp>
      <p:pic>
        <p:nvPicPr>
          <p:cNvPr id="9" name="Imagem 8">
            <a:extLst>
              <a:ext uri="{FF2B5EF4-FFF2-40B4-BE49-F238E27FC236}">
                <a16:creationId xmlns:a16="http://schemas.microsoft.com/office/drawing/2014/main" id="{D1710AC8-9901-4612-8BD3-449894EEB1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928" y="2337526"/>
            <a:ext cx="2849790" cy="2137343"/>
          </a:xfrm>
          <a:prstGeom prst="rect">
            <a:avLst/>
          </a:prstGeom>
        </p:spPr>
      </p:pic>
      <p:sp>
        <p:nvSpPr>
          <p:cNvPr id="10" name="TextBox 6">
            <a:extLst>
              <a:ext uri="{FF2B5EF4-FFF2-40B4-BE49-F238E27FC236}">
                <a16:creationId xmlns:a16="http://schemas.microsoft.com/office/drawing/2014/main" id="{B3519BAC-7B15-4BB0-B217-A0608B088916}"/>
              </a:ext>
            </a:extLst>
          </p:cNvPr>
          <p:cNvSpPr txBox="1">
            <a:spLocks noChangeArrowheads="1"/>
          </p:cNvSpPr>
          <p:nvPr/>
        </p:nvSpPr>
        <p:spPr bwMode="auto">
          <a:xfrm>
            <a:off x="296928" y="4528566"/>
            <a:ext cx="2849788" cy="2031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25" tIns="91425" rIns="91425" bIns="91425" rtlCol="0" anchor="t" anchorCtr="0">
            <a:noAutofit/>
          </a:bodyPr>
          <a:lstStyle>
            <a:lvl1pPr marL="228600" indent="-228600" algn="just">
              <a:lnSpc>
                <a:spcPct val="90000"/>
              </a:lnSpc>
              <a:spcBef>
                <a:spcPts val="1000"/>
              </a:spcBef>
              <a:buClr>
                <a:schemeClr val="tx1">
                  <a:lumMod val="50000"/>
                  <a:lumOff val="50000"/>
                </a:schemeClr>
              </a:buClr>
              <a:buFont typeface="Arial" panose="020B0604020202020204" pitchFamily="34" charset="0"/>
              <a:buChar char="•"/>
              <a:defRPr>
                <a:solidFill>
                  <a:schemeClr val="tx1">
                    <a:lumMod val="50000"/>
                    <a:lumOff val="50000"/>
                  </a:schemeClr>
                </a:solidFill>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pt-BR" altLang="pt-BR" dirty="0"/>
              <a:t>Dormentes com aplicação de </a:t>
            </a:r>
            <a:r>
              <a:rPr lang="pt-BR" altLang="pt-BR" dirty="0" err="1"/>
              <a:t>Poliuréia</a:t>
            </a:r>
            <a:r>
              <a:rPr lang="pt-BR" altLang="pt-BR" dirty="0"/>
              <a:t>; Trata-se de uma pintura resistente a perfuração a abrasão que visa proteger o dormente da Umidade. Assentados no Km 72+562 L2.</a:t>
            </a:r>
          </a:p>
        </p:txBody>
      </p:sp>
      <p:pic>
        <p:nvPicPr>
          <p:cNvPr id="11" name="Imagem 10">
            <a:extLst>
              <a:ext uri="{FF2B5EF4-FFF2-40B4-BE49-F238E27FC236}">
                <a16:creationId xmlns:a16="http://schemas.microsoft.com/office/drawing/2014/main" id="{843F4EA1-ADD1-4B4A-8702-4038DBFF0C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49637" y="2337712"/>
            <a:ext cx="2939437" cy="2138220"/>
          </a:xfrm>
          <a:prstGeom prst="rect">
            <a:avLst/>
          </a:prstGeom>
        </p:spPr>
      </p:pic>
      <p:sp>
        <p:nvSpPr>
          <p:cNvPr id="13" name="TextBox 6">
            <a:extLst>
              <a:ext uri="{FF2B5EF4-FFF2-40B4-BE49-F238E27FC236}">
                <a16:creationId xmlns:a16="http://schemas.microsoft.com/office/drawing/2014/main" id="{182E2DA8-D7C1-437F-B52F-981DF2EA6FA1}"/>
              </a:ext>
            </a:extLst>
          </p:cNvPr>
          <p:cNvSpPr txBox="1">
            <a:spLocks noChangeArrowheads="1"/>
          </p:cNvSpPr>
          <p:nvPr/>
        </p:nvSpPr>
        <p:spPr bwMode="auto">
          <a:xfrm>
            <a:off x="3249636" y="4456953"/>
            <a:ext cx="2939437" cy="17543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25" tIns="91425" rIns="91425" bIns="91425" rtlCol="0" anchor="t" anchorCtr="0">
            <a:noAutofit/>
          </a:bodyPr>
          <a:lstStyle>
            <a:defPPr>
              <a:defRPr lang="pt-BR"/>
            </a:defPPr>
            <a:lvl1pPr marL="228600" indent="-228600" algn="just">
              <a:lnSpc>
                <a:spcPct val="90000"/>
              </a:lnSpc>
              <a:spcBef>
                <a:spcPts val="1000"/>
              </a:spcBef>
              <a:buClr>
                <a:schemeClr val="tx1">
                  <a:lumMod val="50000"/>
                  <a:lumOff val="50000"/>
                </a:schemeClr>
              </a:buClr>
              <a:buFont typeface="Arial" panose="020B0604020202020204" pitchFamily="34" charset="0"/>
              <a:buChar char="•"/>
              <a:defRPr>
                <a:solidFill>
                  <a:schemeClr val="tx1">
                    <a:lumMod val="50000"/>
                    <a:lumOff val="50000"/>
                  </a:schemeClr>
                </a:solidFill>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pt-BR" altLang="pt-BR" dirty="0"/>
              <a:t>Dormentes construídos com um perfil de aço Cor500. Trata-se de um aço </a:t>
            </a:r>
            <a:r>
              <a:rPr lang="pt-BR" altLang="pt-BR" dirty="0" err="1"/>
              <a:t>patinável</a:t>
            </a:r>
            <a:r>
              <a:rPr lang="pt-BR" altLang="pt-BR" dirty="0"/>
              <a:t>. Está em teste no Km 72+562 L2 e em observação. </a:t>
            </a:r>
          </a:p>
        </p:txBody>
      </p:sp>
      <p:pic>
        <p:nvPicPr>
          <p:cNvPr id="15" name="Imagem 14">
            <a:extLst>
              <a:ext uri="{FF2B5EF4-FFF2-40B4-BE49-F238E27FC236}">
                <a16:creationId xmlns:a16="http://schemas.microsoft.com/office/drawing/2014/main" id="{453F5667-331A-445C-89D7-28A1F6A972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1993" y="2337525"/>
            <a:ext cx="2852007" cy="2139005"/>
          </a:xfrm>
          <a:prstGeom prst="rect">
            <a:avLst/>
          </a:prstGeom>
        </p:spPr>
      </p:pic>
      <p:sp>
        <p:nvSpPr>
          <p:cNvPr id="17" name="TextBox 6">
            <a:extLst>
              <a:ext uri="{FF2B5EF4-FFF2-40B4-BE49-F238E27FC236}">
                <a16:creationId xmlns:a16="http://schemas.microsoft.com/office/drawing/2014/main" id="{F4768ECA-7311-4372-A50B-7DE62FAF5581}"/>
              </a:ext>
            </a:extLst>
          </p:cNvPr>
          <p:cNvSpPr txBox="1">
            <a:spLocks noChangeArrowheads="1"/>
          </p:cNvSpPr>
          <p:nvPr/>
        </p:nvSpPr>
        <p:spPr bwMode="auto">
          <a:xfrm>
            <a:off x="6291992" y="4482878"/>
            <a:ext cx="2852007" cy="2031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25" tIns="91425" rIns="91425" bIns="91425" rtlCol="0" anchor="t" anchorCtr="0">
            <a:noAutofit/>
          </a:bodyPr>
          <a:lstStyle>
            <a:defPPr>
              <a:defRPr lang="pt-BR"/>
            </a:defPPr>
            <a:lvl1pPr marL="228600" indent="-228600" algn="just">
              <a:lnSpc>
                <a:spcPct val="90000"/>
              </a:lnSpc>
              <a:spcBef>
                <a:spcPts val="1000"/>
              </a:spcBef>
              <a:buClr>
                <a:schemeClr val="tx1">
                  <a:lumMod val="50000"/>
                  <a:lumOff val="50000"/>
                </a:schemeClr>
              </a:buClr>
              <a:buFont typeface="Arial" panose="020B0604020202020204" pitchFamily="34" charset="0"/>
              <a:buChar char="•"/>
              <a:defRPr>
                <a:solidFill>
                  <a:schemeClr val="tx1">
                    <a:lumMod val="50000"/>
                    <a:lumOff val="50000"/>
                  </a:schemeClr>
                </a:solidFill>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pt-BR" altLang="pt-BR" dirty="0"/>
              <a:t>Dormentes Galvanizados foram assentados no </a:t>
            </a:r>
            <a:r>
              <a:rPr lang="pt-BR" altLang="pt-BR" dirty="0" err="1"/>
              <a:t>Tunel</a:t>
            </a:r>
            <a:r>
              <a:rPr lang="pt-BR" altLang="pt-BR" dirty="0"/>
              <a:t> Antonio Dias II. Km 479+792 L1. Os testes apresentaram trincas nos dormentes após 7 anos na via.</a:t>
            </a:r>
          </a:p>
        </p:txBody>
      </p:sp>
    </p:spTree>
    <p:extLst>
      <p:ext uri="{BB962C8B-B14F-4D97-AF65-F5344CB8AC3E}">
        <p14:creationId xmlns:p14="http://schemas.microsoft.com/office/powerpoint/2010/main" val="4777996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ED50672-4A2F-4240-AD15-696A6F79A0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11" name="Rectangle 11">
            <a:extLst>
              <a:ext uri="{FF2B5EF4-FFF2-40B4-BE49-F238E27FC236}">
                <a16:creationId xmlns:a16="http://schemas.microsoft.com/office/drawing/2014/main" id="{DB6D0A6D-7A1A-534E-B935-3060FBDC9FF7}"/>
              </a:ext>
            </a:extLst>
          </p:cNvPr>
          <p:cNvSpPr/>
          <p:nvPr/>
        </p:nvSpPr>
        <p:spPr>
          <a:xfrm>
            <a:off x="495300" y="4451961"/>
            <a:ext cx="3874325" cy="1200329"/>
          </a:xfrm>
          <a:prstGeom prst="rect">
            <a:avLst/>
          </a:prstGeom>
        </p:spPr>
        <p:txBody>
          <a:bodyPr wrap="square">
            <a:spAutoFit/>
          </a:bodyPr>
          <a:lstStyle/>
          <a:p>
            <a:r>
              <a:rPr lang="en-US" sz="2400" dirty="0">
                <a:solidFill>
                  <a:schemeClr val="tx1">
                    <a:lumMod val="50000"/>
                    <a:lumOff val="50000"/>
                  </a:schemeClr>
                </a:solidFill>
                <a:ea typeface="Open Sans" panose="020B0606030504020204" pitchFamily="34" charset="0"/>
                <a:cs typeface="Open Sans" panose="020B0606030504020204" pitchFamily="34" charset="0"/>
              </a:rPr>
              <a:t>Renato Lataliza Vasconcelos</a:t>
            </a:r>
          </a:p>
          <a:p>
            <a:r>
              <a:rPr lang="en-US" sz="2400" dirty="0">
                <a:solidFill>
                  <a:schemeClr val="tx1">
                    <a:lumMod val="50000"/>
                    <a:lumOff val="50000"/>
                  </a:schemeClr>
                </a:solidFill>
                <a:ea typeface="Open Sans" panose="020B0606030504020204" pitchFamily="34" charset="0"/>
                <a:cs typeface="Open Sans" panose="020B0606030504020204" pitchFamily="34" charset="0"/>
                <a:hlinkClick r:id="rId3"/>
              </a:rPr>
              <a:t>renato.lataliza@vale.com</a:t>
            </a:r>
            <a:endParaRPr lang="en-US" sz="2400" dirty="0">
              <a:solidFill>
                <a:schemeClr val="tx1">
                  <a:lumMod val="50000"/>
                  <a:lumOff val="50000"/>
                </a:schemeClr>
              </a:solidFill>
              <a:ea typeface="Open Sans" panose="020B0606030504020204" pitchFamily="34" charset="0"/>
              <a:cs typeface="Open Sans" panose="020B0606030504020204" pitchFamily="34" charset="0"/>
            </a:endParaRPr>
          </a:p>
          <a:p>
            <a:r>
              <a:rPr lang="en-US" sz="2400" dirty="0">
                <a:solidFill>
                  <a:schemeClr val="tx1">
                    <a:lumMod val="50000"/>
                    <a:lumOff val="50000"/>
                  </a:schemeClr>
                </a:solidFill>
                <a:effectLst/>
                <a:ea typeface="Open Sans" panose="020B0606030504020204" pitchFamily="34" charset="0"/>
                <a:cs typeface="Open Sans" panose="020B0606030504020204" pitchFamily="34" charset="0"/>
              </a:rPr>
              <a:t>(31)989389128</a:t>
            </a:r>
          </a:p>
        </p:txBody>
      </p:sp>
      <p:sp>
        <p:nvSpPr>
          <p:cNvPr id="12" name="TextBox 9">
            <a:extLst>
              <a:ext uri="{FF2B5EF4-FFF2-40B4-BE49-F238E27FC236}">
                <a16:creationId xmlns:a16="http://schemas.microsoft.com/office/drawing/2014/main" id="{A1CFDC4E-66B7-A143-9FAE-B6836F856C7E}"/>
              </a:ext>
            </a:extLst>
          </p:cNvPr>
          <p:cNvSpPr txBox="1"/>
          <p:nvPr/>
        </p:nvSpPr>
        <p:spPr>
          <a:xfrm>
            <a:off x="495300" y="3337922"/>
            <a:ext cx="6376017" cy="830997"/>
          </a:xfrm>
          <a:prstGeom prst="rect">
            <a:avLst/>
          </a:prstGeom>
          <a:noFill/>
        </p:spPr>
        <p:txBody>
          <a:bodyPr wrap="square" rtlCol="0">
            <a:spAutoFit/>
          </a:bodyPr>
          <a:lstStyle/>
          <a:p>
            <a:r>
              <a:rPr lang="en-US" sz="4800" b="1" dirty="0" err="1">
                <a:solidFill>
                  <a:schemeClr val="tx1">
                    <a:lumMod val="50000"/>
                    <a:lumOff val="50000"/>
                  </a:schemeClr>
                </a:solidFill>
                <a:ea typeface="Open Sans" panose="020B0606030504020204" pitchFamily="34" charset="0"/>
                <a:cs typeface="Open Sans" panose="020B0606030504020204" pitchFamily="34" charset="0"/>
              </a:rPr>
              <a:t>Obrigado</a:t>
            </a:r>
            <a:r>
              <a:rPr lang="en-US" sz="4800" b="1" dirty="0">
                <a:solidFill>
                  <a:schemeClr val="tx1">
                    <a:lumMod val="50000"/>
                    <a:lumOff val="50000"/>
                  </a:schemeClr>
                </a:solidFill>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944511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p:cNvSpPr txBox="1"/>
          <p:nvPr/>
        </p:nvSpPr>
        <p:spPr>
          <a:xfrm>
            <a:off x="704893" y="336699"/>
            <a:ext cx="7974873" cy="584775"/>
          </a:xfrm>
          <a:prstGeom prst="rect">
            <a:avLst/>
          </a:prstGeom>
          <a:noFill/>
        </p:spPr>
        <p:txBody>
          <a:bodyPr wrap="square" rtlCol="0">
            <a:spAutoFit/>
          </a:bodyPr>
          <a:lstStyle/>
          <a:p>
            <a:r>
              <a:rPr lang="pt-BR" sz="3200" b="1" cap="all" dirty="0">
                <a:solidFill>
                  <a:schemeClr val="tx1">
                    <a:lumMod val="50000"/>
                    <a:lumOff val="50000"/>
                  </a:schemeClr>
                </a:solidFill>
                <a:ea typeface="Open Sans" panose="020B0606030504020204" pitchFamily="34" charset="0"/>
                <a:cs typeface="Open Sans" panose="020B0606030504020204" pitchFamily="34" charset="0"/>
              </a:rPr>
              <a:t>A estrade de ferro vitória a minas</a:t>
            </a:r>
          </a:p>
        </p:txBody>
      </p:sp>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sp>
        <p:nvSpPr>
          <p:cNvPr id="6" name="Shape 72">
            <a:extLst>
              <a:ext uri="{FF2B5EF4-FFF2-40B4-BE49-F238E27FC236}">
                <a16:creationId xmlns:a16="http://schemas.microsoft.com/office/drawing/2014/main" id="{F80BC9B7-5CF5-45AC-BA57-9188FB3BF2DA}"/>
              </a:ext>
            </a:extLst>
          </p:cNvPr>
          <p:cNvSpPr txBox="1">
            <a:spLocks/>
          </p:cNvSpPr>
          <p:nvPr/>
        </p:nvSpPr>
        <p:spPr>
          <a:xfrm>
            <a:off x="407964" y="834735"/>
            <a:ext cx="8496886" cy="1892065"/>
          </a:xfrm>
          <a:prstGeom prst="rect">
            <a:avLst/>
          </a:prstGeom>
        </p:spPr>
        <p:txBody>
          <a:bodyPr lIns="91425" tIns="91425" rIns="91425" bIns="91425" anchor="t" anchorCtr="0">
            <a:noAutofit/>
          </a:bodyPr>
          <a:lstStyle>
            <a:defPPr>
              <a:defRPr lang="pt-BR"/>
            </a:defPPr>
            <a:lvl1pPr marL="228600" indent="-228600" algn="just">
              <a:lnSpc>
                <a:spcPct val="90000"/>
              </a:lnSpc>
              <a:spcBef>
                <a:spcPts val="1000"/>
              </a:spcBef>
              <a:buClr>
                <a:schemeClr val="tx1">
                  <a:lumMod val="50000"/>
                  <a:lumOff val="50000"/>
                </a:schemeClr>
              </a:buClr>
              <a:buFont typeface="Arial" panose="020B0604020202020204" pitchFamily="34" charset="0"/>
              <a:buChar char="•"/>
              <a:defRPr>
                <a:solidFill>
                  <a:schemeClr val="tx1">
                    <a:lumMod val="50000"/>
                    <a:lumOff val="50000"/>
                  </a:schemeClr>
                </a:solidFill>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t>O primeiro segmento ferroviário foi inaugurado em 1904, quatro décadas antes da criação do Vale. </a:t>
            </a:r>
          </a:p>
          <a:p>
            <a:r>
              <a:rPr lang="pt-BR" dirty="0"/>
              <a:t>Transporta cerca de 30% da carga ferroviária do país: 24 milhões de toneladas de carga geral e 134 milhões de toneladas de minério por ano (mercado externo e interno).</a:t>
            </a:r>
          </a:p>
          <a:p>
            <a:r>
              <a:rPr lang="pt-BR" dirty="0"/>
              <a:t> Frete principal: 60 tipos de produtos, como aço, minério de ferro, soja, carvão, calcário e produtos siderúrgicos. </a:t>
            </a:r>
          </a:p>
          <a:p>
            <a:r>
              <a:rPr lang="pt-BR" dirty="0"/>
              <a:t>Bitola Métrica, 27,5 toneladas/eixo, linha Dupla com moderno sistema de sinalização 322 locomotivas, cerca de 12.700 vagões e 6 mil funcionários.</a:t>
            </a:r>
          </a:p>
        </p:txBody>
      </p:sp>
      <p:pic>
        <p:nvPicPr>
          <p:cNvPr id="3" name="Imagem 2">
            <a:extLst>
              <a:ext uri="{FF2B5EF4-FFF2-40B4-BE49-F238E27FC236}">
                <a16:creationId xmlns:a16="http://schemas.microsoft.com/office/drawing/2014/main" id="{E21C60AF-F202-4CB6-9E94-EF0842214997}"/>
              </a:ext>
            </a:extLst>
          </p:cNvPr>
          <p:cNvPicPr>
            <a:picLocks noChangeAspect="1"/>
          </p:cNvPicPr>
          <p:nvPr/>
        </p:nvPicPr>
        <p:blipFill rotWithShape="1">
          <a:blip r:embed="rId3"/>
          <a:srcRect r="1299"/>
          <a:stretch/>
        </p:blipFill>
        <p:spPr>
          <a:xfrm>
            <a:off x="2678095" y="3488788"/>
            <a:ext cx="4028467" cy="2316722"/>
          </a:xfrm>
          <a:prstGeom prst="rect">
            <a:avLst/>
          </a:prstGeom>
        </p:spPr>
      </p:pic>
    </p:spTree>
    <p:extLst>
      <p:ext uri="{BB962C8B-B14F-4D97-AF65-F5344CB8AC3E}">
        <p14:creationId xmlns:p14="http://schemas.microsoft.com/office/powerpoint/2010/main" val="2335596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p:cNvSpPr txBox="1"/>
          <p:nvPr/>
        </p:nvSpPr>
        <p:spPr>
          <a:xfrm>
            <a:off x="704893" y="336699"/>
            <a:ext cx="7974873" cy="584775"/>
          </a:xfrm>
          <a:prstGeom prst="rect">
            <a:avLst/>
          </a:prstGeom>
          <a:noFill/>
        </p:spPr>
        <p:txBody>
          <a:bodyPr wrap="square" rtlCol="0">
            <a:spAutoFit/>
          </a:bodyPr>
          <a:lstStyle/>
          <a:p>
            <a:r>
              <a:rPr lang="pt-BR" sz="3200" b="1" cap="all" dirty="0">
                <a:solidFill>
                  <a:schemeClr val="tx1">
                    <a:lumMod val="50000"/>
                    <a:lumOff val="50000"/>
                  </a:schemeClr>
                </a:solidFill>
                <a:ea typeface="Open Sans" panose="020B0606030504020204" pitchFamily="34" charset="0"/>
                <a:cs typeface="Open Sans" panose="020B0606030504020204" pitchFamily="34" charset="0"/>
              </a:rPr>
              <a:t>Dormentes de aço</a:t>
            </a:r>
          </a:p>
        </p:txBody>
      </p:sp>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pic>
        <p:nvPicPr>
          <p:cNvPr id="7" name="Imagem 6">
            <a:extLst>
              <a:ext uri="{FF2B5EF4-FFF2-40B4-BE49-F238E27FC236}">
                <a16:creationId xmlns:a16="http://schemas.microsoft.com/office/drawing/2014/main" id="{EC5AAE10-7FC4-4941-B60D-B160CF0A28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7484" y="1004413"/>
            <a:ext cx="6589032" cy="4941774"/>
          </a:xfrm>
          <a:prstGeom prst="rect">
            <a:avLst/>
          </a:prstGeom>
        </p:spPr>
      </p:pic>
    </p:spTree>
    <p:extLst>
      <p:ext uri="{BB962C8B-B14F-4D97-AF65-F5344CB8AC3E}">
        <p14:creationId xmlns:p14="http://schemas.microsoft.com/office/powerpoint/2010/main" val="304205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pic>
        <p:nvPicPr>
          <p:cNvPr id="8" name="Espaço Reservado para Conteúdo 6">
            <a:extLst>
              <a:ext uri="{FF2B5EF4-FFF2-40B4-BE49-F238E27FC236}">
                <a16:creationId xmlns:a16="http://schemas.microsoft.com/office/drawing/2014/main" id="{D052949C-D3DA-40CF-B3B5-9E9C32E8E0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170" y="1786356"/>
            <a:ext cx="5373858" cy="3507935"/>
          </a:xfrm>
          <a:prstGeom prst="rect">
            <a:avLst/>
          </a:prstGeom>
        </p:spPr>
      </p:pic>
      <p:graphicFrame>
        <p:nvGraphicFramePr>
          <p:cNvPr id="9" name="Tabela 8">
            <a:extLst>
              <a:ext uri="{FF2B5EF4-FFF2-40B4-BE49-F238E27FC236}">
                <a16:creationId xmlns:a16="http://schemas.microsoft.com/office/drawing/2014/main" id="{AD6441A8-8B88-45BE-A617-ADBF9AA5DC92}"/>
              </a:ext>
            </a:extLst>
          </p:cNvPr>
          <p:cNvGraphicFramePr>
            <a:graphicFrameLocks noGrp="1"/>
          </p:cNvGraphicFramePr>
          <p:nvPr>
            <p:extLst>
              <p:ext uri="{D42A27DB-BD31-4B8C-83A1-F6EECF244321}">
                <p14:modId xmlns:p14="http://schemas.microsoft.com/office/powerpoint/2010/main" val="1640073982"/>
              </p:ext>
            </p:extLst>
          </p:nvPr>
        </p:nvGraphicFramePr>
        <p:xfrm>
          <a:off x="5696796" y="3326126"/>
          <a:ext cx="3292456" cy="960120"/>
        </p:xfrm>
        <a:graphic>
          <a:graphicData uri="http://schemas.openxmlformats.org/drawingml/2006/table">
            <a:tbl>
              <a:tblPr firstRow="1" firstCol="1" lastRow="1" lastCol="1" bandRow="1" bandCol="1">
                <a:tableStyleId>{5C22544A-7EE6-4342-B048-85BDC9FD1C3A}</a:tableStyleId>
              </a:tblPr>
              <a:tblGrid>
                <a:gridCol w="1751307">
                  <a:extLst>
                    <a:ext uri="{9D8B030D-6E8A-4147-A177-3AD203B41FA5}">
                      <a16:colId xmlns:a16="http://schemas.microsoft.com/office/drawing/2014/main" val="3008266109"/>
                    </a:ext>
                  </a:extLst>
                </a:gridCol>
                <a:gridCol w="1541149">
                  <a:extLst>
                    <a:ext uri="{9D8B030D-6E8A-4147-A177-3AD203B41FA5}">
                      <a16:colId xmlns:a16="http://schemas.microsoft.com/office/drawing/2014/main" val="1642506634"/>
                    </a:ext>
                  </a:extLst>
                </a:gridCol>
              </a:tblGrid>
              <a:tr h="278375">
                <a:tc>
                  <a:txBody>
                    <a:bodyPr/>
                    <a:lstStyle/>
                    <a:p>
                      <a:pPr algn="just">
                        <a:lnSpc>
                          <a:spcPct val="150000"/>
                        </a:lnSpc>
                        <a:spcAft>
                          <a:spcPts val="0"/>
                        </a:spcAft>
                      </a:pPr>
                      <a:r>
                        <a:rPr lang="en-US" sz="1400" dirty="0">
                          <a:effectLst/>
                        </a:rPr>
                        <a:t>UTS (range)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effectLst/>
                        </a:rPr>
                        <a:t>510 – 620 </a:t>
                      </a:r>
                      <a:r>
                        <a:rPr lang="en-US" sz="1400" dirty="0" err="1">
                          <a:effectLst/>
                        </a:rPr>
                        <a:t>MPa</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83684970"/>
                  </a:ext>
                </a:extLst>
              </a:tr>
              <a:tr h="278375">
                <a:tc>
                  <a:txBody>
                    <a:bodyPr/>
                    <a:lstStyle/>
                    <a:p>
                      <a:pPr algn="just">
                        <a:lnSpc>
                          <a:spcPct val="150000"/>
                        </a:lnSpc>
                        <a:spcAft>
                          <a:spcPts val="0"/>
                        </a:spcAft>
                      </a:pPr>
                      <a:r>
                        <a:rPr lang="en-US" sz="1400" dirty="0">
                          <a:effectLst/>
                        </a:rPr>
                        <a:t>Elongation(minimum)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400">
                          <a:effectLst/>
                        </a:rPr>
                        <a:t>18 %</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31384593"/>
                  </a:ext>
                </a:extLst>
              </a:tr>
              <a:tr h="278375">
                <a:tc>
                  <a:txBody>
                    <a:bodyPr/>
                    <a:lstStyle/>
                    <a:p>
                      <a:pPr algn="just">
                        <a:lnSpc>
                          <a:spcPct val="150000"/>
                        </a:lnSpc>
                        <a:spcAft>
                          <a:spcPts val="0"/>
                        </a:spcAft>
                      </a:pPr>
                      <a:r>
                        <a:rPr lang="en-US" sz="1400" dirty="0">
                          <a:effectLst/>
                        </a:rPr>
                        <a:t>Hardness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effectLst/>
                        </a:rPr>
                        <a:t>150 HB</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50042538"/>
                  </a:ext>
                </a:extLst>
              </a:tr>
            </a:tbl>
          </a:graphicData>
        </a:graphic>
      </p:graphicFrame>
      <p:sp>
        <p:nvSpPr>
          <p:cNvPr id="10" name="Rectangle 1">
            <a:extLst>
              <a:ext uri="{FF2B5EF4-FFF2-40B4-BE49-F238E27FC236}">
                <a16:creationId xmlns:a16="http://schemas.microsoft.com/office/drawing/2014/main" id="{ADAEAE19-B5FA-43E7-A57C-D88B00F02437}"/>
              </a:ext>
            </a:extLst>
          </p:cNvPr>
          <p:cNvSpPr>
            <a:spLocks noChangeArrowheads="1"/>
          </p:cNvSpPr>
          <p:nvPr/>
        </p:nvSpPr>
        <p:spPr bwMode="auto">
          <a:xfrm>
            <a:off x="5696795" y="2618240"/>
            <a:ext cx="32924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2000" b="1" dirty="0" err="1">
                <a:solidFill>
                  <a:srgbClr val="747678"/>
                </a:solidFill>
                <a:latin typeface="Arial" panose="020B0604020202020204" pitchFamily="34" charset="0"/>
                <a:ea typeface="Times New Roman" panose="02020603050405020304" pitchFamily="18" charset="0"/>
                <a:cs typeface="Arial" panose="020B0604020202020204" pitchFamily="34" charset="0"/>
              </a:rPr>
              <a:t>Propriedades</a:t>
            </a:r>
            <a:r>
              <a:rPr lang="en-US" altLang="en-US" sz="2000" b="1" dirty="0">
                <a:solidFill>
                  <a:srgbClr val="747678"/>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1" dirty="0" err="1">
                <a:solidFill>
                  <a:srgbClr val="747678"/>
                </a:solidFill>
                <a:latin typeface="Arial" panose="020B0604020202020204" pitchFamily="34" charset="0"/>
                <a:ea typeface="Times New Roman" panose="02020603050405020304" pitchFamily="18" charset="0"/>
                <a:cs typeface="Arial" panose="020B0604020202020204" pitchFamily="34" charset="0"/>
              </a:rPr>
              <a:t>mecânicas</a:t>
            </a:r>
            <a:r>
              <a:rPr lang="en-US" altLang="en-US" sz="2000" b="1" dirty="0">
                <a:solidFill>
                  <a:srgbClr val="747678"/>
                </a:solidFill>
                <a:latin typeface="Arial" panose="020B0604020202020204" pitchFamily="34" charset="0"/>
                <a:ea typeface="Times New Roman" panose="02020603050405020304" pitchFamily="18" charset="0"/>
                <a:cs typeface="Arial" panose="020B0604020202020204" pitchFamily="34" charset="0"/>
              </a:rPr>
              <a:t> </a:t>
            </a:r>
          </a:p>
          <a:p>
            <a:pPr algn="ctr" eaLnBrk="0" fontAlgn="base" hangingPunct="0">
              <a:spcBef>
                <a:spcPct val="0"/>
              </a:spcBef>
              <a:spcAft>
                <a:spcPct val="0"/>
              </a:spcAft>
            </a:pPr>
            <a:r>
              <a:rPr lang="en-US" altLang="en-US" sz="2000" b="1" dirty="0">
                <a:solidFill>
                  <a:srgbClr val="747678"/>
                </a:solidFill>
                <a:latin typeface="Arial" panose="020B0604020202020204" pitchFamily="34" charset="0"/>
                <a:ea typeface="Times New Roman" panose="02020603050405020304" pitchFamily="18" charset="0"/>
                <a:cs typeface="Arial" panose="020B0604020202020204" pitchFamily="34" charset="0"/>
              </a:rPr>
              <a:t>(SAE 1522)</a:t>
            </a:r>
            <a:endParaRPr lang="en-US" altLang="en-US" sz="2000" b="1" dirty="0">
              <a:solidFill>
                <a:srgbClr val="747678"/>
              </a:solidFill>
              <a:latin typeface="Arial" panose="020B0604020202020204" pitchFamily="34" charset="0"/>
              <a:cs typeface="Arial" panose="020B0604020202020204" pitchFamily="34" charset="0"/>
            </a:endParaRPr>
          </a:p>
        </p:txBody>
      </p:sp>
      <p:sp>
        <p:nvSpPr>
          <p:cNvPr id="11" name="TextBox 9">
            <a:extLst>
              <a:ext uri="{FF2B5EF4-FFF2-40B4-BE49-F238E27FC236}">
                <a16:creationId xmlns:a16="http://schemas.microsoft.com/office/drawing/2014/main" id="{BB30AEC9-8AFD-4C09-8DF7-0A43C96DA46F}"/>
              </a:ext>
            </a:extLst>
          </p:cNvPr>
          <p:cNvSpPr txBox="1"/>
          <p:nvPr/>
        </p:nvSpPr>
        <p:spPr>
          <a:xfrm>
            <a:off x="704893" y="336699"/>
            <a:ext cx="7974873" cy="584775"/>
          </a:xfrm>
          <a:prstGeom prst="rect">
            <a:avLst/>
          </a:prstGeom>
          <a:noFill/>
        </p:spPr>
        <p:txBody>
          <a:bodyPr wrap="square" rtlCol="0">
            <a:spAutoFit/>
          </a:bodyPr>
          <a:lstStyle/>
          <a:p>
            <a:r>
              <a:rPr lang="pt-BR" sz="3200" b="1" cap="all" dirty="0">
                <a:solidFill>
                  <a:schemeClr val="tx1">
                    <a:lumMod val="50000"/>
                    <a:lumOff val="50000"/>
                  </a:schemeClr>
                </a:solidFill>
                <a:ea typeface="Open Sans" panose="020B0606030504020204" pitchFamily="34" charset="0"/>
                <a:cs typeface="Open Sans" panose="020B0606030504020204" pitchFamily="34" charset="0"/>
              </a:rPr>
              <a:t>Perfil UIC-865 – 12 mm </a:t>
            </a:r>
          </a:p>
        </p:txBody>
      </p:sp>
    </p:spTree>
    <p:extLst>
      <p:ext uri="{BB962C8B-B14F-4D97-AF65-F5344CB8AC3E}">
        <p14:creationId xmlns:p14="http://schemas.microsoft.com/office/powerpoint/2010/main" val="369912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pic>
        <p:nvPicPr>
          <p:cNvPr id="7" name="Imagem 6">
            <a:extLst>
              <a:ext uri="{FF2B5EF4-FFF2-40B4-BE49-F238E27FC236}">
                <a16:creationId xmlns:a16="http://schemas.microsoft.com/office/drawing/2014/main" id="{66B22820-6AA2-43DF-9ABF-5BD6AA088A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5464" y="1348902"/>
            <a:ext cx="7253072" cy="2672185"/>
          </a:xfrm>
          <a:prstGeom prst="rect">
            <a:avLst/>
          </a:prstGeom>
        </p:spPr>
      </p:pic>
      <p:pic>
        <p:nvPicPr>
          <p:cNvPr id="12" name="Imagem 11">
            <a:extLst>
              <a:ext uri="{FF2B5EF4-FFF2-40B4-BE49-F238E27FC236}">
                <a16:creationId xmlns:a16="http://schemas.microsoft.com/office/drawing/2014/main" id="{9543ADA0-F241-4BBB-997F-E53B28B12B9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82862" y="4370691"/>
            <a:ext cx="1739687" cy="1217781"/>
          </a:xfrm>
          <a:prstGeom prst="rect">
            <a:avLst/>
          </a:prstGeom>
        </p:spPr>
      </p:pic>
      <p:sp>
        <p:nvSpPr>
          <p:cNvPr id="11" name="TextBox 9">
            <a:extLst>
              <a:ext uri="{FF2B5EF4-FFF2-40B4-BE49-F238E27FC236}">
                <a16:creationId xmlns:a16="http://schemas.microsoft.com/office/drawing/2014/main" id="{BB30AEC9-8AFD-4C09-8DF7-0A43C96DA46F}"/>
              </a:ext>
            </a:extLst>
          </p:cNvPr>
          <p:cNvSpPr txBox="1"/>
          <p:nvPr/>
        </p:nvSpPr>
        <p:spPr>
          <a:xfrm>
            <a:off x="704893" y="336699"/>
            <a:ext cx="7974873" cy="1077218"/>
          </a:xfrm>
          <a:prstGeom prst="rect">
            <a:avLst/>
          </a:prstGeom>
          <a:noFill/>
        </p:spPr>
        <p:txBody>
          <a:bodyPr wrap="square" rtlCol="0">
            <a:spAutoFit/>
          </a:bodyPr>
          <a:lstStyle/>
          <a:p>
            <a:r>
              <a:rPr lang="pt-BR" sz="3200" b="1" cap="all" dirty="0">
                <a:solidFill>
                  <a:schemeClr val="tx1">
                    <a:lumMod val="50000"/>
                    <a:lumOff val="50000"/>
                  </a:schemeClr>
                </a:solidFill>
                <a:ea typeface="Open Sans" panose="020B0606030504020204" pitchFamily="34" charset="0"/>
                <a:cs typeface="Open Sans" panose="020B0606030504020204" pitchFamily="34" charset="0"/>
              </a:rPr>
              <a:t>Dimensões e acessórios dormente de aço</a:t>
            </a:r>
          </a:p>
        </p:txBody>
      </p:sp>
      <p:sp>
        <p:nvSpPr>
          <p:cNvPr id="13" name="Shape 72">
            <a:extLst>
              <a:ext uri="{FF2B5EF4-FFF2-40B4-BE49-F238E27FC236}">
                <a16:creationId xmlns:a16="http://schemas.microsoft.com/office/drawing/2014/main" id="{417E1697-7EA8-410B-9A84-76823B9ED5F1}"/>
              </a:ext>
            </a:extLst>
          </p:cNvPr>
          <p:cNvSpPr txBox="1">
            <a:spLocks/>
          </p:cNvSpPr>
          <p:nvPr/>
        </p:nvSpPr>
        <p:spPr>
          <a:xfrm>
            <a:off x="443886" y="3908537"/>
            <a:ext cx="8496886" cy="379897"/>
          </a:xfrm>
          <a:prstGeom prst="rect">
            <a:avLst/>
          </a:prstGeom>
        </p:spPr>
        <p:txBody>
          <a:bodyPr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lumMod val="50000"/>
                  <a:lumOff val="50000"/>
                </a:schemeClr>
              </a:buClr>
              <a:buNone/>
            </a:pPr>
            <a:r>
              <a:rPr lang="pt-BR" sz="1800" dirty="0">
                <a:solidFill>
                  <a:schemeClr val="tx1">
                    <a:lumMod val="50000"/>
                    <a:lumOff val="50000"/>
                  </a:schemeClr>
                </a:solidFill>
                <a:latin typeface="+mj-lt"/>
              </a:rPr>
              <a:t>Comprimento 2,20m com inclinação das mesas de apoio de 1:40</a:t>
            </a:r>
          </a:p>
        </p:txBody>
      </p:sp>
      <p:sp>
        <p:nvSpPr>
          <p:cNvPr id="14" name="Shape 72">
            <a:extLst>
              <a:ext uri="{FF2B5EF4-FFF2-40B4-BE49-F238E27FC236}">
                <a16:creationId xmlns:a16="http://schemas.microsoft.com/office/drawing/2014/main" id="{16565345-57E8-41E0-9EA0-F939DCBB4493}"/>
              </a:ext>
            </a:extLst>
          </p:cNvPr>
          <p:cNvSpPr txBox="1">
            <a:spLocks/>
          </p:cNvSpPr>
          <p:nvPr/>
        </p:nvSpPr>
        <p:spPr>
          <a:xfrm>
            <a:off x="779580" y="5560882"/>
            <a:ext cx="2546253" cy="379897"/>
          </a:xfrm>
          <a:prstGeom prst="rect">
            <a:avLst/>
          </a:prstGeom>
        </p:spPr>
        <p:txBody>
          <a:bodyPr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lumMod val="50000"/>
                  <a:lumOff val="50000"/>
                </a:schemeClr>
              </a:buClr>
              <a:buNone/>
            </a:pPr>
            <a:r>
              <a:rPr lang="pt-BR" sz="1800" dirty="0">
                <a:solidFill>
                  <a:schemeClr val="tx1">
                    <a:lumMod val="50000"/>
                    <a:lumOff val="50000"/>
                  </a:schemeClr>
                </a:solidFill>
                <a:latin typeface="+mj-lt"/>
              </a:rPr>
              <a:t>Almofada de poliamida 6</a:t>
            </a:r>
          </a:p>
        </p:txBody>
      </p:sp>
      <p:pic>
        <p:nvPicPr>
          <p:cNvPr id="22" name="Imagem 21">
            <a:extLst>
              <a:ext uri="{FF2B5EF4-FFF2-40B4-BE49-F238E27FC236}">
                <a16:creationId xmlns:a16="http://schemas.microsoft.com/office/drawing/2014/main" id="{72C2210D-0AA6-4136-90E3-C0161A1155A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663"/>
          <a:stretch/>
        </p:blipFill>
        <p:spPr>
          <a:xfrm>
            <a:off x="5116173" y="4553078"/>
            <a:ext cx="1317245" cy="1243718"/>
          </a:xfrm>
          <a:prstGeom prst="rect">
            <a:avLst/>
          </a:prstGeom>
        </p:spPr>
      </p:pic>
      <p:sp>
        <p:nvSpPr>
          <p:cNvPr id="23" name="Shape 72">
            <a:extLst>
              <a:ext uri="{FF2B5EF4-FFF2-40B4-BE49-F238E27FC236}">
                <a16:creationId xmlns:a16="http://schemas.microsoft.com/office/drawing/2014/main" id="{01ACE709-B3E2-4597-8B6F-3CE9AF103769}"/>
              </a:ext>
            </a:extLst>
          </p:cNvPr>
          <p:cNvSpPr txBox="1">
            <a:spLocks/>
          </p:cNvSpPr>
          <p:nvPr/>
        </p:nvSpPr>
        <p:spPr>
          <a:xfrm>
            <a:off x="6742680" y="4599684"/>
            <a:ext cx="2546253" cy="1197112"/>
          </a:xfrm>
          <a:prstGeom prst="rect">
            <a:avLst/>
          </a:prstGeom>
        </p:spPr>
        <p:txBody>
          <a:bodyPr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lumMod val="50000"/>
                  <a:lumOff val="50000"/>
                </a:schemeClr>
              </a:buClr>
              <a:buNone/>
            </a:pPr>
            <a:r>
              <a:rPr lang="pt-BR" sz="1800" dirty="0">
                <a:solidFill>
                  <a:schemeClr val="tx1">
                    <a:lumMod val="50000"/>
                    <a:lumOff val="50000"/>
                  </a:schemeClr>
                </a:solidFill>
                <a:latin typeface="+mj-lt"/>
              </a:rPr>
              <a:t>Espaçamento 60 cm</a:t>
            </a:r>
          </a:p>
          <a:p>
            <a:pPr marL="0" indent="0">
              <a:buClr>
                <a:schemeClr val="tx1">
                  <a:lumMod val="50000"/>
                  <a:lumOff val="50000"/>
                </a:schemeClr>
              </a:buClr>
              <a:buNone/>
            </a:pPr>
            <a:r>
              <a:rPr lang="pt-BR" sz="1800" dirty="0">
                <a:solidFill>
                  <a:schemeClr val="tx1">
                    <a:lumMod val="50000"/>
                    <a:lumOff val="50000"/>
                  </a:schemeClr>
                </a:solidFill>
                <a:latin typeface="+mj-lt"/>
              </a:rPr>
              <a:t>Grampo </a:t>
            </a:r>
            <a:r>
              <a:rPr lang="pt-BR" sz="1800" dirty="0" err="1">
                <a:solidFill>
                  <a:schemeClr val="tx1">
                    <a:lumMod val="50000"/>
                    <a:lumOff val="50000"/>
                  </a:schemeClr>
                </a:solidFill>
                <a:latin typeface="+mj-lt"/>
              </a:rPr>
              <a:t>Deenik</a:t>
            </a:r>
            <a:endParaRPr lang="pt-BR" sz="1800" dirty="0">
              <a:solidFill>
                <a:schemeClr val="tx1">
                  <a:lumMod val="50000"/>
                  <a:lumOff val="50000"/>
                </a:schemeClr>
              </a:solidFill>
              <a:latin typeface="+mj-lt"/>
            </a:endParaRPr>
          </a:p>
          <a:p>
            <a:pPr marL="0" indent="0">
              <a:buClr>
                <a:schemeClr val="tx1">
                  <a:lumMod val="50000"/>
                  <a:lumOff val="50000"/>
                </a:schemeClr>
              </a:buClr>
              <a:buNone/>
            </a:pPr>
            <a:r>
              <a:rPr lang="pt-BR" sz="1800" dirty="0">
                <a:solidFill>
                  <a:schemeClr val="tx1">
                    <a:lumMod val="50000"/>
                    <a:lumOff val="50000"/>
                  </a:schemeClr>
                </a:solidFill>
                <a:latin typeface="+mj-lt"/>
              </a:rPr>
              <a:t>Trilho TR 68</a:t>
            </a:r>
          </a:p>
        </p:txBody>
      </p:sp>
    </p:spTree>
    <p:extLst>
      <p:ext uri="{BB962C8B-B14F-4D97-AF65-F5344CB8AC3E}">
        <p14:creationId xmlns:p14="http://schemas.microsoft.com/office/powerpoint/2010/main" val="235247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p:cNvSpPr txBox="1"/>
          <p:nvPr/>
        </p:nvSpPr>
        <p:spPr>
          <a:xfrm>
            <a:off x="704893" y="336699"/>
            <a:ext cx="7974873" cy="1077218"/>
          </a:xfrm>
          <a:prstGeom prst="rect">
            <a:avLst/>
          </a:prstGeom>
          <a:noFill/>
        </p:spPr>
        <p:txBody>
          <a:bodyPr wrap="square" rtlCol="0">
            <a:spAutoFit/>
          </a:bodyPr>
          <a:lstStyle/>
          <a:p>
            <a:r>
              <a:rPr lang="pt-BR" sz="3200" b="1" cap="all" dirty="0">
                <a:solidFill>
                  <a:schemeClr val="tx1">
                    <a:lumMod val="50000"/>
                    <a:lumOff val="50000"/>
                  </a:schemeClr>
                </a:solidFill>
                <a:ea typeface="Open Sans" panose="020B0606030504020204" pitchFamily="34" charset="0"/>
                <a:cs typeface="Open Sans" panose="020B0606030504020204" pitchFamily="34" charset="0"/>
              </a:rPr>
              <a:t>Histórico dos Dormentes de aço na EFVM</a:t>
            </a:r>
          </a:p>
        </p:txBody>
      </p:sp>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graphicFrame>
        <p:nvGraphicFramePr>
          <p:cNvPr id="6" name="Espaço Reservado para Conteúdo 6">
            <a:extLst>
              <a:ext uri="{FF2B5EF4-FFF2-40B4-BE49-F238E27FC236}">
                <a16:creationId xmlns:a16="http://schemas.microsoft.com/office/drawing/2014/main" id="{2219BC28-9517-4B73-817D-FC9A3C605F0B}"/>
              </a:ext>
            </a:extLst>
          </p:cNvPr>
          <p:cNvGraphicFramePr>
            <a:graphicFrameLocks/>
          </p:cNvGraphicFramePr>
          <p:nvPr>
            <p:extLst>
              <p:ext uri="{D42A27DB-BD31-4B8C-83A1-F6EECF244321}">
                <p14:modId xmlns:p14="http://schemas.microsoft.com/office/powerpoint/2010/main" val="2315678028"/>
              </p:ext>
            </p:extLst>
          </p:nvPr>
        </p:nvGraphicFramePr>
        <p:xfrm>
          <a:off x="1" y="1280160"/>
          <a:ext cx="9144000" cy="4666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572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p:cNvSpPr txBox="1"/>
          <p:nvPr/>
        </p:nvSpPr>
        <p:spPr>
          <a:xfrm>
            <a:off x="704893" y="336699"/>
            <a:ext cx="7974873" cy="1077218"/>
          </a:xfrm>
          <a:prstGeom prst="rect">
            <a:avLst/>
          </a:prstGeom>
          <a:noFill/>
        </p:spPr>
        <p:txBody>
          <a:bodyPr wrap="square" rtlCol="0">
            <a:spAutoFit/>
          </a:bodyPr>
          <a:lstStyle/>
          <a:p>
            <a:r>
              <a:rPr lang="pt-BR" sz="3200" b="1" cap="all" dirty="0">
                <a:solidFill>
                  <a:schemeClr val="tx1">
                    <a:lumMod val="50000"/>
                    <a:lumOff val="50000"/>
                  </a:schemeClr>
                </a:solidFill>
                <a:ea typeface="Open Sans" panose="020B0606030504020204" pitchFamily="34" charset="0"/>
                <a:cs typeface="Open Sans" panose="020B0606030504020204" pitchFamily="34" charset="0"/>
              </a:rPr>
              <a:t>Histórico dos Dormentes de aço na EFVM</a:t>
            </a:r>
          </a:p>
        </p:txBody>
      </p:sp>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pic>
        <p:nvPicPr>
          <p:cNvPr id="7" name="Imagem 6">
            <a:extLst>
              <a:ext uri="{FF2B5EF4-FFF2-40B4-BE49-F238E27FC236}">
                <a16:creationId xmlns:a16="http://schemas.microsoft.com/office/drawing/2014/main" id="{B3B8E7D1-8A53-4A18-8850-191BEC2A5B10}"/>
              </a:ext>
            </a:extLst>
          </p:cNvPr>
          <p:cNvPicPr>
            <a:picLocks noChangeAspect="1"/>
          </p:cNvPicPr>
          <p:nvPr/>
        </p:nvPicPr>
        <p:blipFill>
          <a:blip r:embed="rId3"/>
          <a:stretch>
            <a:fillRect/>
          </a:stretch>
        </p:blipFill>
        <p:spPr>
          <a:xfrm>
            <a:off x="356250" y="1520951"/>
            <a:ext cx="8431499" cy="4121253"/>
          </a:xfrm>
          <a:prstGeom prst="rect">
            <a:avLst/>
          </a:prstGeom>
        </p:spPr>
      </p:pic>
    </p:spTree>
    <p:extLst>
      <p:ext uri="{BB962C8B-B14F-4D97-AF65-F5344CB8AC3E}">
        <p14:creationId xmlns:p14="http://schemas.microsoft.com/office/powerpoint/2010/main" val="194835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p:cNvSpPr txBox="1"/>
          <p:nvPr/>
        </p:nvSpPr>
        <p:spPr>
          <a:xfrm>
            <a:off x="704893" y="336699"/>
            <a:ext cx="7974873" cy="1077218"/>
          </a:xfrm>
          <a:prstGeom prst="rect">
            <a:avLst/>
          </a:prstGeom>
          <a:noFill/>
        </p:spPr>
        <p:txBody>
          <a:bodyPr wrap="square" rtlCol="0">
            <a:spAutoFit/>
          </a:bodyPr>
          <a:lstStyle/>
          <a:p>
            <a:r>
              <a:rPr lang="pt-BR" sz="3200" b="1" cap="all" dirty="0">
                <a:solidFill>
                  <a:schemeClr val="tx1">
                    <a:lumMod val="50000"/>
                    <a:lumOff val="50000"/>
                  </a:schemeClr>
                </a:solidFill>
                <a:ea typeface="Open Sans" panose="020B0606030504020204" pitchFamily="34" charset="0"/>
                <a:cs typeface="Open Sans" panose="020B0606030504020204" pitchFamily="34" charset="0"/>
              </a:rPr>
              <a:t>Matriz de dormentes da EFVM – Linha </a:t>
            </a:r>
            <a:r>
              <a:rPr lang="pt-BR" sz="3200" b="1" cap="all" dirty="0" err="1">
                <a:solidFill>
                  <a:schemeClr val="tx1">
                    <a:lumMod val="50000"/>
                    <a:lumOff val="50000"/>
                  </a:schemeClr>
                </a:solidFill>
                <a:ea typeface="Open Sans" panose="020B0606030504020204" pitchFamily="34" charset="0"/>
                <a:cs typeface="Open Sans" panose="020B0606030504020204" pitchFamily="34" charset="0"/>
              </a:rPr>
              <a:t>TRonco</a:t>
            </a:r>
            <a:endParaRPr lang="pt-BR" sz="3200" b="1" cap="all" dirty="0">
              <a:solidFill>
                <a:schemeClr val="tx1">
                  <a:lumMod val="50000"/>
                  <a:lumOff val="50000"/>
                </a:schemeClr>
              </a:solidFill>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9D4AEA99-2635-9243-85AA-E2AC1B884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6187"/>
            <a:ext cx="9144000" cy="911813"/>
          </a:xfrm>
          <a:prstGeom prst="rect">
            <a:avLst/>
          </a:prstGeom>
        </p:spPr>
      </p:pic>
      <p:sp>
        <p:nvSpPr>
          <p:cNvPr id="6" name="Espaço Reservado para Conteúdo 3">
            <a:extLst>
              <a:ext uri="{FF2B5EF4-FFF2-40B4-BE49-F238E27FC236}">
                <a16:creationId xmlns:a16="http://schemas.microsoft.com/office/drawing/2014/main" id="{AF87A154-E641-4816-8EB4-868E3EC9278F}"/>
              </a:ext>
            </a:extLst>
          </p:cNvPr>
          <p:cNvSpPr txBox="1">
            <a:spLocks/>
          </p:cNvSpPr>
          <p:nvPr/>
        </p:nvSpPr>
        <p:spPr bwMode="auto">
          <a:xfrm>
            <a:off x="6474216" y="3035777"/>
            <a:ext cx="5339568" cy="54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25"/>
              </a:spcBef>
              <a:buFont typeface="Arial" panose="020B0604020202020204" pitchFamily="34" charset="0"/>
              <a:defRPr>
                <a:solidFill>
                  <a:srgbClr val="747678"/>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285750" indent="-285750" defTabSz="457200" eaLnBrk="0" fontAlgn="base" hangingPunct="0">
              <a:spcAft>
                <a:spcPct val="0"/>
              </a:spcAft>
              <a:buFontTx/>
              <a:buChar char="-"/>
            </a:pPr>
            <a:r>
              <a:rPr lang="pt-BR" altLang="pt-BR" dirty="0"/>
              <a:t>Prospecção de 2018</a:t>
            </a:r>
          </a:p>
          <a:p>
            <a:pPr marL="285750" indent="-285750" defTabSz="457200" eaLnBrk="0" fontAlgn="base" hangingPunct="0">
              <a:spcAft>
                <a:spcPct val="0"/>
              </a:spcAft>
              <a:buFontTx/>
              <a:buChar char="-"/>
            </a:pPr>
            <a:r>
              <a:rPr lang="pt-BR" altLang="pt-BR" dirty="0"/>
              <a:t>Total de 1702562</a:t>
            </a:r>
          </a:p>
          <a:p>
            <a:pPr marL="285750" indent="-285750" defTabSz="457200" eaLnBrk="0" fontAlgn="base" hangingPunct="0">
              <a:spcAft>
                <a:spcPct val="0"/>
              </a:spcAft>
              <a:buFontTx/>
              <a:buChar char="-"/>
            </a:pPr>
            <a:endParaRPr lang="pt-BR" altLang="pt-BR" dirty="0"/>
          </a:p>
        </p:txBody>
      </p:sp>
      <p:pic>
        <p:nvPicPr>
          <p:cNvPr id="8" name="Imagem 7">
            <a:extLst>
              <a:ext uri="{FF2B5EF4-FFF2-40B4-BE49-F238E27FC236}">
                <a16:creationId xmlns:a16="http://schemas.microsoft.com/office/drawing/2014/main" id="{B855F1AF-0B9D-439E-8EA0-D4975627DA60}"/>
              </a:ext>
            </a:extLst>
          </p:cNvPr>
          <p:cNvPicPr>
            <a:picLocks noChangeAspect="1"/>
          </p:cNvPicPr>
          <p:nvPr/>
        </p:nvPicPr>
        <p:blipFill>
          <a:blip r:embed="rId3"/>
          <a:stretch>
            <a:fillRect/>
          </a:stretch>
        </p:blipFill>
        <p:spPr>
          <a:xfrm>
            <a:off x="200896" y="1413917"/>
            <a:ext cx="6487140" cy="4342473"/>
          </a:xfrm>
          <a:prstGeom prst="rect">
            <a:avLst/>
          </a:prstGeom>
        </p:spPr>
      </p:pic>
    </p:spTree>
    <p:extLst>
      <p:ext uri="{BB962C8B-B14F-4D97-AF65-F5344CB8AC3E}">
        <p14:creationId xmlns:p14="http://schemas.microsoft.com/office/powerpoint/2010/main" val="3729383193"/>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C7F5C6082106449F779B58E8A30148" ma:contentTypeVersion="15" ma:contentTypeDescription="Create a new document." ma:contentTypeScope="" ma:versionID="420afddeda3ffd3bf2bc4f9607cb3464">
  <xsd:schema xmlns:xsd="http://www.w3.org/2001/XMLSchema" xmlns:xs="http://www.w3.org/2001/XMLSchema" xmlns:p="http://schemas.microsoft.com/office/2006/metadata/properties" xmlns:ns1="http://schemas.microsoft.com/sharepoint/v3" xmlns:ns3="05da4508-83ff-4867-b444-30c3a8344041" xmlns:ns4="5c902645-14d7-4dd2-87c2-1983434c4317" targetNamespace="http://schemas.microsoft.com/office/2006/metadata/properties" ma:root="true" ma:fieldsID="ea3cc6c67d3bef3ad77428f2c722bb90" ns1:_="" ns3:_="" ns4:_="">
    <xsd:import namespace="http://schemas.microsoft.com/sharepoint/v3"/>
    <xsd:import namespace="05da4508-83ff-4867-b444-30c3a8344041"/>
    <xsd:import namespace="5c902645-14d7-4dd2-87c2-1983434c431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a4508-83ff-4867-b444-30c3a83440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902645-14d7-4dd2-87c2-1983434c43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B983192-0B5A-4243-BD55-CE73FF5F4741}">
  <ds:schemaRefs>
    <ds:schemaRef ds:uri="http://schemas.microsoft.com/sharepoint/v3/contenttype/forms"/>
  </ds:schemaRefs>
</ds:datastoreItem>
</file>

<file path=customXml/itemProps2.xml><?xml version="1.0" encoding="utf-8"?>
<ds:datastoreItem xmlns:ds="http://schemas.openxmlformats.org/officeDocument/2006/customXml" ds:itemID="{4BAA0FC5-CC38-46E9-B8BD-0336FE4EBC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5da4508-83ff-4867-b444-30c3a8344041"/>
    <ds:schemaRef ds:uri="5c902645-14d7-4dd2-87c2-1983434c43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26F248-00AB-4194-866A-9E465FFCDEB5}">
  <ds:schemaRefs>
    <ds:schemaRef ds:uri="http://purl.org/dc/elements/1.1/"/>
    <ds:schemaRef ds:uri="http://schemas.microsoft.com/office/2006/documentManagement/types"/>
    <ds:schemaRef ds:uri="http://schemas.microsoft.com/sharepoint/v3"/>
    <ds:schemaRef ds:uri="http://purl.org/dc/terms/"/>
    <ds:schemaRef ds:uri="5c902645-14d7-4dd2-87c2-1983434c4317"/>
    <ds:schemaRef ds:uri="http://schemas.microsoft.com/office/infopath/2007/PartnerControls"/>
    <ds:schemaRef ds:uri="http://purl.org/dc/dcmitype/"/>
    <ds:schemaRef ds:uri="http://schemas.openxmlformats.org/package/2006/metadata/core-properties"/>
    <ds:schemaRef ds:uri="05da4508-83ff-4867-b444-30c3a834404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1813</TotalTime>
  <Words>1189</Words>
  <Application>Microsoft Office PowerPoint</Application>
  <PresentationFormat>Apresentação na tela (4:3)</PresentationFormat>
  <Paragraphs>147</Paragraphs>
  <Slides>23</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23</vt:i4>
      </vt:variant>
    </vt:vector>
  </HeadingPairs>
  <TitlesOfParts>
    <vt:vector size="29" baseType="lpstr">
      <vt:lpstr>Calibri Light</vt:lpstr>
      <vt:lpstr>Open Sans</vt:lpstr>
      <vt:lpstr>Arial</vt:lpstr>
      <vt:lpstr>Times New Roman</vt:lpstr>
      <vt:lpstr>Calibri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Comunica Estudio</dc:creator>
  <cp:lastModifiedBy>Renato Lataliza</cp:lastModifiedBy>
  <cp:revision>67</cp:revision>
  <dcterms:created xsi:type="dcterms:W3CDTF">2019-06-17T19:57:39Z</dcterms:created>
  <dcterms:modified xsi:type="dcterms:W3CDTF">2020-08-04T23:46:23Z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0x0101009CC7F5C6082106449F779B58E8A30148</vt:lpwstr>
  </property>
</Properties>
</file>