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81" r:id="rId2"/>
    <p:sldId id="272" r:id="rId3"/>
    <p:sldId id="307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8" r:id="rId23"/>
    <p:sldId id="301" r:id="rId24"/>
    <p:sldId id="302" r:id="rId25"/>
    <p:sldId id="303" r:id="rId26"/>
    <p:sldId id="304" r:id="rId27"/>
    <p:sldId id="305" r:id="rId28"/>
    <p:sldId id="271" r:id="rId2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2247"/>
    <a:srgbClr val="1E3C7C"/>
    <a:srgbClr val="89D396"/>
    <a:srgbClr val="5A7F8F"/>
    <a:srgbClr val="1F4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454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996" y="72"/>
      </p:cViewPr>
      <p:guideLst>
        <p:guide orient="horz" pos="213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8ACC-5D46-4422-9984-9D4F80DA6E27}" type="datetimeFigureOut">
              <a:rPr lang="pt-BR" smtClean="0"/>
              <a:pPr/>
              <a:t>21/08/2020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A5EC-379B-4507-A2C3-F258FB9920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4349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8ACC-5D46-4422-9984-9D4F80DA6E27}" type="datetimeFigureOut">
              <a:rPr lang="pt-BR" smtClean="0"/>
              <a:pPr/>
              <a:t>21/08/2020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A5EC-379B-4507-A2C3-F258FB9920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1107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8ACC-5D46-4422-9984-9D4F80DA6E27}" type="datetimeFigureOut">
              <a:rPr lang="pt-BR" smtClean="0"/>
              <a:pPr/>
              <a:t>21/08/2020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A5EC-379B-4507-A2C3-F258FB9920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706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8ACC-5D46-4422-9984-9D4F80DA6E27}" type="datetimeFigureOut">
              <a:rPr lang="pt-BR" smtClean="0"/>
              <a:pPr/>
              <a:t>21/08/2020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A5EC-379B-4507-A2C3-F258FB9920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9541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8ACC-5D46-4422-9984-9D4F80DA6E27}" type="datetimeFigureOut">
              <a:rPr lang="pt-BR" smtClean="0"/>
              <a:pPr/>
              <a:t>21/08/2020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A5EC-379B-4507-A2C3-F258FB9920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4048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8ACC-5D46-4422-9984-9D4F80DA6E27}" type="datetimeFigureOut">
              <a:rPr lang="pt-BR" smtClean="0"/>
              <a:pPr/>
              <a:t>21/08/2020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A5EC-379B-4507-A2C3-F258FB9920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9708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8ACC-5D46-4422-9984-9D4F80DA6E27}" type="datetimeFigureOut">
              <a:rPr lang="pt-BR" smtClean="0"/>
              <a:pPr/>
              <a:t>21/08/2020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A5EC-379B-4507-A2C3-F258FB9920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9631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8ACC-5D46-4422-9984-9D4F80DA6E27}" type="datetimeFigureOut">
              <a:rPr lang="pt-BR" smtClean="0"/>
              <a:pPr/>
              <a:t>21/08/2020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A5EC-379B-4507-A2C3-F258FB9920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0246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8ACC-5D46-4422-9984-9D4F80DA6E27}" type="datetimeFigureOut">
              <a:rPr lang="pt-BR" smtClean="0"/>
              <a:pPr/>
              <a:t>21/08/2020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A5EC-379B-4507-A2C3-F258FB9920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7145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8ACC-5D46-4422-9984-9D4F80DA6E27}" type="datetimeFigureOut">
              <a:rPr lang="pt-BR" smtClean="0"/>
              <a:pPr/>
              <a:t>21/08/2020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A5EC-379B-4507-A2C3-F258FB9920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7976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8ACC-5D46-4422-9984-9D4F80DA6E27}" type="datetimeFigureOut">
              <a:rPr lang="pt-BR" smtClean="0"/>
              <a:pPr/>
              <a:t>21/08/2020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BA5EC-379B-4507-A2C3-F258FB9920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1413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18ACC-5D46-4422-9984-9D4F80DA6E27}" type="datetimeFigureOut">
              <a:rPr lang="pt-BR" smtClean="0"/>
              <a:pPr/>
              <a:t>21/08/2020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BA5EC-379B-4507-A2C3-F258FB99205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8792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ED50672-4A2F-4240-AD15-696A6F79A0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11" name="Rectangle 11">
            <a:extLst>
              <a:ext uri="{FF2B5EF4-FFF2-40B4-BE49-F238E27FC236}">
                <a16:creationId xmlns:a16="http://schemas.microsoft.com/office/drawing/2014/main" id="{DB6D0A6D-7A1A-534E-B935-3060FBDC9FF7}"/>
              </a:ext>
            </a:extLst>
          </p:cNvPr>
          <p:cNvSpPr/>
          <p:nvPr/>
        </p:nvSpPr>
        <p:spPr>
          <a:xfrm>
            <a:off x="495300" y="5577375"/>
            <a:ext cx="3874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Paulo Gomes de Oliveira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effectLst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A1CFDC4E-66B7-A143-9FAE-B6836F856C7E}"/>
              </a:ext>
            </a:extLst>
          </p:cNvPr>
          <p:cNvSpPr txBox="1"/>
          <p:nvPr/>
        </p:nvSpPr>
        <p:spPr>
          <a:xfrm>
            <a:off x="495300" y="3058604"/>
            <a:ext cx="83843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Uso do GPR para a inspeção de lastro na via permanente ferroviária</a:t>
            </a:r>
            <a:endParaRPr lang="en-US" sz="4800" b="1" dirty="0">
              <a:solidFill>
                <a:schemeClr val="tx1">
                  <a:lumMod val="50000"/>
                  <a:lumOff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910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2">
            <a:extLst>
              <a:ext uri="{FF2B5EF4-FFF2-40B4-BE49-F238E27FC236}">
                <a16:creationId xmlns:a16="http://schemas.microsoft.com/office/drawing/2014/main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661185" y="1095551"/>
            <a:ext cx="8342141" cy="4953560"/>
          </a:xfrm>
          <a:prstGeom prst="rect">
            <a:avLst/>
          </a:prstGeom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 objetivo principal desse trabalho é apresentar os resultados da inspeção de lastro realizada na EFVM em outubro de 2019, utilizando o GPR, onde foram inspecionados 145 Km na Linha 01 e 152 Km na Linha 02, totalizando os 297 km citados anteriormente.</a:t>
            </a:r>
          </a:p>
          <a:p>
            <a:pPr marL="0" indent="0" algn="just">
              <a:lnSpc>
                <a:spcPct val="110000"/>
              </a:lnSpc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1" name="TextBox 9"/>
          <p:cNvSpPr txBox="1"/>
          <p:nvPr/>
        </p:nvSpPr>
        <p:spPr>
          <a:xfrm>
            <a:off x="704893" y="336699"/>
            <a:ext cx="7067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OBJETIVO</a:t>
            </a: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4AEA99-2635-9243-85AA-E2AC1B884C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6187"/>
            <a:ext cx="9144000" cy="91181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04F6F6F-F5A2-4A05-903A-7A11AC0E770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84" y="2448511"/>
            <a:ext cx="8342141" cy="3497675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51989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2">
            <a:extLst>
              <a:ext uri="{FF2B5EF4-FFF2-40B4-BE49-F238E27FC236}">
                <a16:creationId xmlns:a16="http://schemas.microsoft.com/office/drawing/2014/main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661185" y="1095551"/>
            <a:ext cx="8342141" cy="4953560"/>
          </a:xfrm>
          <a:prstGeom prst="rect">
            <a:avLst/>
          </a:prstGeom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inspeção foi realizada entre os dias 14 e 18 de outubro de 2019 e os relatórios finais foram entregues nos dias 09 e 10 de dezembro de 2019. </a:t>
            </a:r>
          </a:p>
          <a:p>
            <a:pPr marL="457200" lvl="1" indent="0" algn="just"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Foram avaliados os seguintes parâmetros:</a:t>
            </a:r>
          </a:p>
          <a:p>
            <a:pPr lvl="2" algn="just"/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Espessura de lastro limpo;</a:t>
            </a:r>
          </a:p>
          <a:p>
            <a:pPr lvl="2" algn="just"/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Profundidade modelada das camadas da via;</a:t>
            </a:r>
          </a:p>
          <a:p>
            <a:pPr lvl="2" algn="just"/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Índice modelado da contaminação do lastro (Fouling Index);</a:t>
            </a:r>
          </a:p>
          <a:p>
            <a:pPr lvl="2" algn="just"/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Locais com lama na superfície;</a:t>
            </a:r>
          </a:p>
          <a:p>
            <a:pPr lvl="2" algn="just"/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Drenagem da via e métricas de volume de lastro.</a:t>
            </a:r>
          </a:p>
          <a:p>
            <a:pPr marL="0" indent="0" algn="just">
              <a:lnSpc>
                <a:spcPct val="110000"/>
              </a:lnSpc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lnSpc>
                <a:spcPct val="110000"/>
              </a:lnSpc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1" name="TextBox 9"/>
          <p:cNvSpPr txBox="1"/>
          <p:nvPr/>
        </p:nvSpPr>
        <p:spPr>
          <a:xfrm>
            <a:off x="704893" y="336699"/>
            <a:ext cx="7067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DESENVOLVIMENTO</a:t>
            </a: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4AEA99-2635-9243-85AA-E2AC1B884C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6187"/>
            <a:ext cx="9144000" cy="91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54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2">
            <a:extLst>
              <a:ext uri="{FF2B5EF4-FFF2-40B4-BE49-F238E27FC236}">
                <a16:creationId xmlns:a16="http://schemas.microsoft.com/office/drawing/2014/main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661185" y="1095551"/>
            <a:ext cx="8342141" cy="4953560"/>
          </a:xfrm>
          <a:prstGeom prst="rect">
            <a:avLst/>
          </a:prstGeom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Foi utilizado o sistema SIR-30 da empresa Geophysical Survey Systems Inc. (GSSI), com três antenas com frequência central (fc) de 2 GHz e três antenas com frequência central de 400MHz </a:t>
            </a:r>
          </a:p>
          <a:p>
            <a:pPr marL="0" indent="0" algn="just"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As antenas foram instaladas suspensas a uma altura entre 30 e 45 cm acima do dormente.</a:t>
            </a:r>
          </a:p>
          <a:p>
            <a:pPr marL="0" indent="0" algn="just"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Segundo informações da fabricante, o sinal pode penetrar até uma profundidade de 0,75m para a antena de 2 GHz e 4m para a antena de 400 MHz.</a:t>
            </a:r>
          </a:p>
          <a:p>
            <a:pPr marL="0" indent="0" algn="just"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inspeção com GPR ocorreu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uma velocidade média de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40 km/h, durante 5 dias.</a:t>
            </a:r>
          </a:p>
          <a:p>
            <a:pPr marL="0" indent="0" algn="just">
              <a:lnSpc>
                <a:spcPct val="110000"/>
              </a:lnSpc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lnSpc>
                <a:spcPct val="110000"/>
              </a:lnSpc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1" name="TextBox 9"/>
          <p:cNvSpPr txBox="1"/>
          <p:nvPr/>
        </p:nvSpPr>
        <p:spPr>
          <a:xfrm>
            <a:off x="704893" y="336699"/>
            <a:ext cx="7067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DESENVOLVIMENTO</a:t>
            </a: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4AEA99-2635-9243-85AA-E2AC1B884C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6187"/>
            <a:ext cx="9144000" cy="91181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3784C82-416A-4EE5-887F-6F1263260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150" y="3207435"/>
            <a:ext cx="5424175" cy="273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48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2">
            <a:extLst>
              <a:ext uri="{FF2B5EF4-FFF2-40B4-BE49-F238E27FC236}">
                <a16:creationId xmlns:a16="http://schemas.microsoft.com/office/drawing/2014/main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661185" y="1095551"/>
            <a:ext cx="8342141" cy="4953560"/>
          </a:xfrm>
          <a:prstGeom prst="rect">
            <a:avLst/>
          </a:prstGeom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Após a inspeção e aquisição de dados através do GPR, foram entregues os resultados em várias formas de visualização, cada uma dessas formas possibilita avaliar um detalhe específico de acordo com a necessidade do avaliador.</a:t>
            </a:r>
          </a:p>
          <a:p>
            <a:pPr marL="0" indent="0" algn="just"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400"/>
              </a:spcBef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  </a:t>
            </a: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Formatos das entregas dos resultados da inspeção da via com GPR</a:t>
            </a:r>
          </a:p>
          <a:p>
            <a:pPr marL="0" indent="0" algn="just"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lnSpc>
                <a:spcPct val="110000"/>
              </a:lnSpc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1" name="TextBox 9"/>
          <p:cNvSpPr txBox="1"/>
          <p:nvPr/>
        </p:nvSpPr>
        <p:spPr>
          <a:xfrm>
            <a:off x="704893" y="336699"/>
            <a:ext cx="7067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ANÁLISE DOS RESULTADOS</a:t>
            </a: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4AEA99-2635-9243-85AA-E2AC1B884C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6187"/>
            <a:ext cx="9144000" cy="91181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5E157A1-8E6C-41B0-8B40-BED2AC7E5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890" y="1940926"/>
            <a:ext cx="6391067" cy="3742422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186238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2">
            <a:extLst>
              <a:ext uri="{FF2B5EF4-FFF2-40B4-BE49-F238E27FC236}">
                <a16:creationId xmlns:a16="http://schemas.microsoft.com/office/drawing/2014/main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661185" y="1095551"/>
            <a:ext cx="8342141" cy="4953560"/>
          </a:xfrm>
          <a:prstGeom prst="rect">
            <a:avLst/>
          </a:prstGeom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60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</a:t>
            </a: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Gráfico de Via com visualização de forma geral dos resultados</a:t>
            </a:r>
          </a:p>
          <a:p>
            <a:pPr marL="0" indent="0" algn="just">
              <a:spcBef>
                <a:spcPts val="400"/>
              </a:spcBef>
              <a:buNone/>
            </a:pPr>
            <a:endParaRPr lang="pt-BR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lnSpc>
                <a:spcPct val="110000"/>
              </a:lnSpc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1" name="TextBox 9"/>
          <p:cNvSpPr txBox="1"/>
          <p:nvPr/>
        </p:nvSpPr>
        <p:spPr>
          <a:xfrm>
            <a:off x="704893" y="336699"/>
            <a:ext cx="7067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ANÁLISE DOS RESULTADOS</a:t>
            </a: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4AEA99-2635-9243-85AA-E2AC1B884C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2119"/>
            <a:ext cx="9144000" cy="91181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9E13D65-9748-471B-B824-A3D8360A0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85" y="1095552"/>
            <a:ext cx="8369084" cy="455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822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2">
            <a:extLst>
              <a:ext uri="{FF2B5EF4-FFF2-40B4-BE49-F238E27FC236}">
                <a16:creationId xmlns:a16="http://schemas.microsoft.com/office/drawing/2014/main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661185" y="1095551"/>
            <a:ext cx="8342141" cy="4953560"/>
          </a:xfrm>
          <a:prstGeom prst="rect">
            <a:avLst/>
          </a:prstGeom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60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</a:t>
            </a: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Gráfico de Via com visualização de forma geral dos resultados</a:t>
            </a:r>
          </a:p>
          <a:p>
            <a:pPr marL="0" indent="0" algn="just">
              <a:spcBef>
                <a:spcPts val="400"/>
              </a:spcBef>
              <a:buNone/>
            </a:pPr>
            <a:endParaRPr lang="pt-BR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lnSpc>
                <a:spcPct val="110000"/>
              </a:lnSpc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1" name="TextBox 9"/>
          <p:cNvSpPr txBox="1"/>
          <p:nvPr/>
        </p:nvSpPr>
        <p:spPr>
          <a:xfrm>
            <a:off x="704893" y="336699"/>
            <a:ext cx="7067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ANÁLISE DOS RESULTADOS</a:t>
            </a: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4AEA99-2635-9243-85AA-E2AC1B884C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2119"/>
            <a:ext cx="9144000" cy="91181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9E13D65-9748-471B-B824-A3D8360A0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85" y="1095551"/>
            <a:ext cx="8369084" cy="4559660"/>
          </a:xfrm>
          <a:prstGeom prst="rect">
            <a:avLst/>
          </a:prstGeom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2F59EC75-2C0E-4C6C-9B01-D43D52C297BC}"/>
              </a:ext>
            </a:extLst>
          </p:cNvPr>
          <p:cNvSpPr/>
          <p:nvPr/>
        </p:nvSpPr>
        <p:spPr>
          <a:xfrm>
            <a:off x="771466" y="2466662"/>
            <a:ext cx="2393765" cy="501622"/>
          </a:xfrm>
          <a:prstGeom prst="roundRect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9679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2">
            <a:extLst>
              <a:ext uri="{FF2B5EF4-FFF2-40B4-BE49-F238E27FC236}">
                <a16:creationId xmlns:a16="http://schemas.microsoft.com/office/drawing/2014/main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661185" y="1095551"/>
            <a:ext cx="8342141" cy="4953560"/>
          </a:xfrm>
          <a:prstGeom prst="rect">
            <a:avLst/>
          </a:prstGeom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60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</a:t>
            </a: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Gráfico de Via com visualização de forma geral dos resultados</a:t>
            </a:r>
          </a:p>
          <a:p>
            <a:pPr marL="0" indent="0" algn="just">
              <a:spcBef>
                <a:spcPts val="400"/>
              </a:spcBef>
              <a:buNone/>
            </a:pPr>
            <a:endParaRPr lang="pt-BR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lnSpc>
                <a:spcPct val="110000"/>
              </a:lnSpc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1" name="TextBox 9"/>
          <p:cNvSpPr txBox="1"/>
          <p:nvPr/>
        </p:nvSpPr>
        <p:spPr>
          <a:xfrm>
            <a:off x="704893" y="336699"/>
            <a:ext cx="7067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ANÁLISE DOS RESULTADOS</a:t>
            </a: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4AEA99-2635-9243-85AA-E2AC1B884C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2119"/>
            <a:ext cx="9144000" cy="911813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5BAA8936-E9B2-4C78-82CB-053398D4ADE4}"/>
              </a:ext>
            </a:extLst>
          </p:cNvPr>
          <p:cNvGrpSpPr/>
          <p:nvPr/>
        </p:nvGrpSpPr>
        <p:grpSpPr>
          <a:xfrm>
            <a:off x="746923" y="1167501"/>
            <a:ext cx="8115724" cy="1617902"/>
            <a:chOff x="718786" y="1167501"/>
            <a:chExt cx="8288379" cy="1617902"/>
          </a:xfrm>
        </p:grpSpPr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3E4962BD-49C0-4513-BFFD-8655D4C78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1365" y="1252429"/>
              <a:ext cx="8255800" cy="1532974"/>
            </a:xfrm>
            <a:prstGeom prst="rect">
              <a:avLst/>
            </a:prstGeom>
            <a:ln w="79375">
              <a:noFill/>
            </a:ln>
          </p:spPr>
        </p:pic>
        <p:sp>
          <p:nvSpPr>
            <p:cNvPr id="11" name="Retângulo: Cantos Arredondados 10">
              <a:extLst>
                <a:ext uri="{FF2B5EF4-FFF2-40B4-BE49-F238E27FC236}">
                  <a16:creationId xmlns:a16="http://schemas.microsoft.com/office/drawing/2014/main" id="{9759C84C-1A84-41F0-A223-F3717F421EA2}"/>
                </a:ext>
              </a:extLst>
            </p:cNvPr>
            <p:cNvSpPr/>
            <p:nvPr/>
          </p:nvSpPr>
          <p:spPr>
            <a:xfrm>
              <a:off x="718786" y="1167501"/>
              <a:ext cx="8284540" cy="1282370"/>
            </a:xfrm>
            <a:prstGeom prst="roundRect">
              <a:avLst/>
            </a:prstGeom>
            <a:noFill/>
            <a:ln w="857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4162053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2">
            <a:extLst>
              <a:ext uri="{FF2B5EF4-FFF2-40B4-BE49-F238E27FC236}">
                <a16:creationId xmlns:a16="http://schemas.microsoft.com/office/drawing/2014/main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661185" y="1095551"/>
            <a:ext cx="8342141" cy="4953560"/>
          </a:xfrm>
          <a:prstGeom prst="rect">
            <a:avLst/>
          </a:prstGeom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60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</a:t>
            </a: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Gráfico de Via com visualização de forma geral dos resultados</a:t>
            </a:r>
          </a:p>
          <a:p>
            <a:pPr marL="0" indent="0" algn="just">
              <a:spcBef>
                <a:spcPts val="400"/>
              </a:spcBef>
              <a:buNone/>
            </a:pPr>
            <a:endParaRPr lang="pt-BR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lnSpc>
                <a:spcPct val="110000"/>
              </a:lnSpc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1" name="TextBox 9"/>
          <p:cNvSpPr txBox="1"/>
          <p:nvPr/>
        </p:nvSpPr>
        <p:spPr>
          <a:xfrm>
            <a:off x="704893" y="336699"/>
            <a:ext cx="7067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ANÁLISE DOS RESULTADOS</a:t>
            </a: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4AEA99-2635-9243-85AA-E2AC1B884C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2119"/>
            <a:ext cx="9144000" cy="91181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0891E6F-91F3-420B-8888-B8653FDAC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62" y="1096616"/>
            <a:ext cx="8328264" cy="445612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10405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2">
            <a:extLst>
              <a:ext uri="{FF2B5EF4-FFF2-40B4-BE49-F238E27FC236}">
                <a16:creationId xmlns:a16="http://schemas.microsoft.com/office/drawing/2014/main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661185" y="1095551"/>
            <a:ext cx="8342141" cy="4953560"/>
          </a:xfrm>
          <a:prstGeom prst="rect">
            <a:avLst/>
          </a:prstGeom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60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Gráfico de Via com visualização de forma geral dos resultados</a:t>
            </a:r>
          </a:p>
          <a:p>
            <a:pPr marL="0" indent="0" algn="just">
              <a:spcBef>
                <a:spcPts val="400"/>
              </a:spcBef>
              <a:buNone/>
            </a:pPr>
            <a:endParaRPr lang="pt-BR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lnSpc>
                <a:spcPct val="110000"/>
              </a:lnSpc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1" name="TextBox 9"/>
          <p:cNvSpPr txBox="1"/>
          <p:nvPr/>
        </p:nvSpPr>
        <p:spPr>
          <a:xfrm>
            <a:off x="704893" y="336699"/>
            <a:ext cx="7067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ANÁLISE DOS RESULTADOS</a:t>
            </a: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4AEA99-2635-9243-85AA-E2AC1B884C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2119"/>
            <a:ext cx="9144000" cy="91181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BFB1A90-DF44-4D4A-BE19-286CE332D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57" y="1110685"/>
            <a:ext cx="8342982" cy="3855210"/>
          </a:xfrm>
          <a:prstGeom prst="rect">
            <a:avLst/>
          </a:prstGeom>
          <a:ln w="12700">
            <a:noFill/>
          </a:ln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CAA69D97-3CB9-4259-8BA2-2330975508F6}"/>
              </a:ext>
            </a:extLst>
          </p:cNvPr>
          <p:cNvSpPr/>
          <p:nvPr/>
        </p:nvSpPr>
        <p:spPr>
          <a:xfrm>
            <a:off x="670239" y="1087945"/>
            <a:ext cx="3648543" cy="314642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669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2">
            <a:extLst>
              <a:ext uri="{FF2B5EF4-FFF2-40B4-BE49-F238E27FC236}">
                <a16:creationId xmlns:a16="http://schemas.microsoft.com/office/drawing/2014/main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661185" y="1095551"/>
            <a:ext cx="8342141" cy="4953560"/>
          </a:xfrm>
          <a:prstGeom prst="rect">
            <a:avLst/>
          </a:prstGeom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60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</a:t>
            </a: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Gráfico de Via com visualização de forma geral dos resultados</a:t>
            </a:r>
          </a:p>
          <a:p>
            <a:pPr marL="0" indent="0" algn="just">
              <a:spcBef>
                <a:spcPts val="400"/>
              </a:spcBef>
              <a:buNone/>
            </a:pPr>
            <a:endParaRPr lang="pt-BR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lnSpc>
                <a:spcPct val="110000"/>
              </a:lnSpc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1" name="TextBox 9"/>
          <p:cNvSpPr txBox="1"/>
          <p:nvPr/>
        </p:nvSpPr>
        <p:spPr>
          <a:xfrm>
            <a:off x="704893" y="336699"/>
            <a:ext cx="7067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ANÁLISE DOS RESULTADOS</a:t>
            </a: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4AEA99-2635-9243-85AA-E2AC1B884C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2119"/>
            <a:ext cx="9144000" cy="911813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8F7F9B58-C051-41E6-A9F5-058997D4311C}"/>
              </a:ext>
            </a:extLst>
          </p:cNvPr>
          <p:cNvGrpSpPr/>
          <p:nvPr/>
        </p:nvGrpSpPr>
        <p:grpSpPr>
          <a:xfrm>
            <a:off x="712701" y="1088109"/>
            <a:ext cx="8208000" cy="4524900"/>
            <a:chOff x="1106598" y="922919"/>
            <a:chExt cx="8501636" cy="5081432"/>
          </a:xfrm>
        </p:grpSpPr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47C18794-AE31-4CA4-9502-02E10B90C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6598" y="922919"/>
              <a:ext cx="8484575" cy="4937145"/>
            </a:xfrm>
            <a:prstGeom prst="rect">
              <a:avLst/>
            </a:prstGeom>
            <a:ln w="63500">
              <a:noFill/>
            </a:ln>
          </p:spPr>
        </p:pic>
        <p:sp>
          <p:nvSpPr>
            <p:cNvPr id="12" name="Retângulo: Cantos Arredondados 11">
              <a:extLst>
                <a:ext uri="{FF2B5EF4-FFF2-40B4-BE49-F238E27FC236}">
                  <a16:creationId xmlns:a16="http://schemas.microsoft.com/office/drawing/2014/main" id="{246D5636-E061-4E40-BFD8-765EAA7CC667}"/>
                </a:ext>
              </a:extLst>
            </p:cNvPr>
            <p:cNvSpPr/>
            <p:nvPr/>
          </p:nvSpPr>
          <p:spPr>
            <a:xfrm>
              <a:off x="1106598" y="995970"/>
              <a:ext cx="8501636" cy="5008381"/>
            </a:xfrm>
            <a:prstGeom prst="roundRect">
              <a:avLst/>
            </a:prstGeom>
            <a:noFill/>
            <a:ln w="889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724463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9"/>
          <p:cNvSpPr txBox="1"/>
          <p:nvPr/>
        </p:nvSpPr>
        <p:spPr>
          <a:xfrm>
            <a:off x="704893" y="336699"/>
            <a:ext cx="794562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  <a:defRPr/>
            </a:pPr>
            <a:r>
              <a:rPr lang="pt-BR" sz="4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“O GPR é um método de ensaio não destrutivo que pode ser realizado mesmo em altas velocidades”. </a:t>
            </a:r>
            <a:r>
              <a:rPr lang="pt-BR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</a:t>
            </a:r>
          </a:p>
          <a:p>
            <a:pPr algn="just">
              <a:spcAft>
                <a:spcPts val="1200"/>
              </a:spcAft>
              <a:defRPr/>
            </a:pPr>
            <a:r>
              <a:rPr lang="pt-BR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</a:t>
            </a:r>
          </a:p>
          <a:p>
            <a:pPr>
              <a:defRPr/>
            </a:pPr>
            <a:r>
              <a:rPr lang="pt-BR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Indraratna, Salim, &amp; Rujikiatkamjorn (2011)</a:t>
            </a: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4AEA99-2635-9243-85AA-E2AC1B884C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6187"/>
            <a:ext cx="9144000" cy="91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114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2">
            <a:extLst>
              <a:ext uri="{FF2B5EF4-FFF2-40B4-BE49-F238E27FC236}">
                <a16:creationId xmlns:a16="http://schemas.microsoft.com/office/drawing/2014/main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661185" y="1095551"/>
            <a:ext cx="8342141" cy="4953560"/>
          </a:xfrm>
          <a:prstGeom prst="rect">
            <a:avLst/>
          </a:prstGeom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Tela do Rasc Viewer (programa para visualização dos dados)</a:t>
            </a:r>
          </a:p>
          <a:p>
            <a:pPr marL="0" indent="0" algn="just">
              <a:spcBef>
                <a:spcPts val="0"/>
              </a:spcBef>
              <a:buNone/>
            </a:pPr>
            <a:endParaRPr lang="pt-BR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400"/>
              </a:spcBef>
              <a:buNone/>
            </a:pPr>
            <a:endParaRPr lang="pt-BR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lnSpc>
                <a:spcPct val="110000"/>
              </a:lnSpc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1" name="TextBox 9"/>
          <p:cNvSpPr txBox="1"/>
          <p:nvPr/>
        </p:nvSpPr>
        <p:spPr>
          <a:xfrm>
            <a:off x="704893" y="336699"/>
            <a:ext cx="7067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ANÁLISE DOS RESULTADOS</a:t>
            </a: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4AEA99-2635-9243-85AA-E2AC1B884C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2119"/>
            <a:ext cx="9144000" cy="91181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3A9CCF0-54C4-448F-8A3F-4D23F24FF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00" y="1119687"/>
            <a:ext cx="8332826" cy="452695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192747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2">
            <a:extLst>
              <a:ext uri="{FF2B5EF4-FFF2-40B4-BE49-F238E27FC236}">
                <a16:creationId xmlns:a16="http://schemas.microsoft.com/office/drawing/2014/main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661185" y="1095551"/>
            <a:ext cx="8342141" cy="4953560"/>
          </a:xfrm>
          <a:prstGeom prst="rect">
            <a:avLst/>
          </a:prstGeom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Relatório via Power BI sobre o detalhamento dos resultados da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inspeção do GPR por segmentos da EFVM</a:t>
            </a:r>
          </a:p>
          <a:p>
            <a:pPr marL="0" indent="0" algn="just">
              <a:spcBef>
                <a:spcPts val="400"/>
              </a:spcBef>
              <a:buNone/>
            </a:pPr>
            <a:endParaRPr lang="pt-BR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lnSpc>
                <a:spcPct val="110000"/>
              </a:lnSpc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1" name="TextBox 9"/>
          <p:cNvSpPr txBox="1"/>
          <p:nvPr/>
        </p:nvSpPr>
        <p:spPr>
          <a:xfrm>
            <a:off x="704893" y="336699"/>
            <a:ext cx="7067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ANÁLISE DOS RESULTADOS</a:t>
            </a: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4AEA99-2635-9243-85AA-E2AC1B884C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2119"/>
            <a:ext cx="9144000" cy="91181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3B4BFE7-478D-45D7-A5FE-10ADEA4E24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1" r="28468" b="7205"/>
          <a:stretch/>
        </p:blipFill>
        <p:spPr bwMode="auto">
          <a:xfrm>
            <a:off x="672995" y="1093168"/>
            <a:ext cx="8316000" cy="44213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367055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2">
            <a:extLst>
              <a:ext uri="{FF2B5EF4-FFF2-40B4-BE49-F238E27FC236}">
                <a16:creationId xmlns:a16="http://schemas.microsoft.com/office/drawing/2014/main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661185" y="1095551"/>
            <a:ext cx="8342141" cy="4953560"/>
          </a:xfrm>
          <a:prstGeom prst="rect">
            <a:avLst/>
          </a:prstGeom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400"/>
              </a:spcBef>
              <a:buNone/>
            </a:pPr>
            <a:endParaRPr lang="pt-BR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lnSpc>
                <a:spcPct val="110000"/>
              </a:lnSpc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1" name="TextBox 9"/>
          <p:cNvSpPr txBox="1"/>
          <p:nvPr/>
        </p:nvSpPr>
        <p:spPr>
          <a:xfrm>
            <a:off x="704893" y="336699"/>
            <a:ext cx="7067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ANÁLISE DOS RESULTADOS</a:t>
            </a: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4AEA99-2635-9243-85AA-E2AC1B884C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2119"/>
            <a:ext cx="9144000" cy="911813"/>
          </a:xfrm>
          <a:prstGeom prst="rect">
            <a:avLst/>
          </a:prstGeom>
        </p:spPr>
      </p:pic>
      <p:sp>
        <p:nvSpPr>
          <p:cNvPr id="7" name="Shape 72">
            <a:extLst>
              <a:ext uri="{FF2B5EF4-FFF2-40B4-BE49-F238E27FC236}">
                <a16:creationId xmlns:a16="http://schemas.microsoft.com/office/drawing/2014/main" id="{5767A371-9EE1-44D7-821C-D97B0C4EB753}"/>
              </a:ext>
            </a:extLst>
          </p:cNvPr>
          <p:cNvSpPr txBox="1">
            <a:spLocks/>
          </p:cNvSpPr>
          <p:nvPr/>
        </p:nvSpPr>
        <p:spPr>
          <a:xfrm>
            <a:off x="661185" y="1095551"/>
            <a:ext cx="8342141" cy="4202163"/>
          </a:xfrm>
          <a:prstGeom prst="rect">
            <a:avLst/>
          </a:prstGeom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 gráfico ao lado apresenta, de forma resumida, o Índice de contaminação de lastro - Selig (BFI) nas duas linhas.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Nele pode-se observar que:</a:t>
            </a:r>
          </a:p>
          <a:p>
            <a:pPr algn="just">
              <a:spcBef>
                <a:spcPts val="0"/>
              </a:spcBef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30% da linha inspecionada foi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classificada como contaminada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a altamente contaminada no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centro da via, enquanto menos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de 10% foi classificada como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limpa ou moderadamente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limpa.</a:t>
            </a:r>
          </a:p>
          <a:p>
            <a:pPr algn="just">
              <a:spcBef>
                <a:spcPts val="0"/>
              </a:spcBef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Os ombros do lastro estão 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geralmente mais limpos que o 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centro, com ~50% tendo sido 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classificado como limpo ou 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moderadamente limpo.</a:t>
            </a:r>
          </a:p>
          <a:p>
            <a:pPr algn="just">
              <a:spcBef>
                <a:spcPts val="0"/>
              </a:spcBef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 forma geral a Linha 2 é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levemente mais contaminada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que a Linha1.</a:t>
            </a: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lnSpc>
                <a:spcPct val="110000"/>
              </a:lnSpc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D86D78D-FC72-48AD-828B-B10AD2969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9134" y="1522641"/>
            <a:ext cx="4761389" cy="43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5034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2">
            <a:extLst>
              <a:ext uri="{FF2B5EF4-FFF2-40B4-BE49-F238E27FC236}">
                <a16:creationId xmlns:a16="http://schemas.microsoft.com/office/drawing/2014/main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661185" y="1095551"/>
            <a:ext cx="8342141" cy="4953560"/>
          </a:xfrm>
          <a:prstGeom prst="rect">
            <a:avLst/>
          </a:prstGeom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Em alguns pontos da ferrovia onde ocorreu a inspeção de lastro com GPR foi realizada a coleta de amostra e ensaios laboratoriais do lastro para determinar o índice de contaminação e confirmar os valores obtidos pela inspeção com GPR.</a:t>
            </a:r>
          </a:p>
          <a:p>
            <a:pPr marL="0" indent="0" algn="ctr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lnSpc>
                <a:spcPct val="110000"/>
              </a:lnSpc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1" name="TextBox 9"/>
          <p:cNvSpPr txBox="1"/>
          <p:nvPr/>
        </p:nvSpPr>
        <p:spPr>
          <a:xfrm>
            <a:off x="704893" y="336699"/>
            <a:ext cx="7067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ENSAIOS DE LASTRO EM LABORATÓRIO</a:t>
            </a: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4AEA99-2635-9243-85AA-E2AC1B884C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2119"/>
            <a:ext cx="9144000" cy="911813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AC30419A-8441-479F-95A4-A1670DD91CA0}"/>
              </a:ext>
            </a:extLst>
          </p:cNvPr>
          <p:cNvGrpSpPr/>
          <p:nvPr/>
        </p:nvGrpSpPr>
        <p:grpSpPr>
          <a:xfrm>
            <a:off x="775233" y="1960993"/>
            <a:ext cx="8136000" cy="2052000"/>
            <a:chOff x="3396297" y="2546667"/>
            <a:chExt cx="5399405" cy="1764665"/>
          </a:xfrm>
        </p:grpSpPr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A4CF283B-C18C-4325-9468-B60FA368E998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396297" y="2551747"/>
              <a:ext cx="1426845" cy="1753870"/>
            </a:xfrm>
            <a:prstGeom prst="rect">
              <a:avLst/>
            </a:prstGeom>
          </p:spPr>
        </p:pic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DB8654BE-E978-48B6-AF79-0B925F046698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4852987" y="2546667"/>
              <a:ext cx="1413510" cy="1762760"/>
            </a:xfrm>
            <a:prstGeom prst="rect">
              <a:avLst/>
            </a:prstGeom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0E2359D1-E766-47B3-B7A0-3F66C82C5C97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6291262" y="2557462"/>
              <a:ext cx="2504440" cy="1753870"/>
            </a:xfrm>
            <a:prstGeom prst="rect">
              <a:avLst/>
            </a:prstGeom>
          </p:spPr>
        </p:pic>
      </p:grpSp>
      <p:pic>
        <p:nvPicPr>
          <p:cNvPr id="14" name="Imagem 13">
            <a:extLst>
              <a:ext uri="{FF2B5EF4-FFF2-40B4-BE49-F238E27FC236}">
                <a16:creationId xmlns:a16="http://schemas.microsoft.com/office/drawing/2014/main" id="{026DF2C3-8759-4536-AC5E-1C414F5092C1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775233" y="4055394"/>
            <a:ext cx="8136000" cy="184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79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2">
            <a:extLst>
              <a:ext uri="{FF2B5EF4-FFF2-40B4-BE49-F238E27FC236}">
                <a16:creationId xmlns:a16="http://schemas.microsoft.com/office/drawing/2014/main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661185" y="1095551"/>
            <a:ext cx="8342141" cy="4953560"/>
          </a:xfrm>
          <a:prstGeom prst="rect">
            <a:avLst/>
          </a:prstGeom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Os dois métodos de ensaio apresentaram resultados semelhantes, atestando a confiabilidade da utilização do GPR nas determinações das condições do lastro ferroviário.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1" name="TextBox 9"/>
          <p:cNvSpPr txBox="1"/>
          <p:nvPr/>
        </p:nvSpPr>
        <p:spPr>
          <a:xfrm>
            <a:off x="704893" y="336699"/>
            <a:ext cx="7067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ENSAIOS DE LASTRO EM LABORATÓRIO</a:t>
            </a: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4AEA99-2635-9243-85AA-E2AC1B884C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2119"/>
            <a:ext cx="9144000" cy="911813"/>
          </a:xfrm>
          <a:prstGeom prst="rect">
            <a:avLst/>
          </a:prstGeom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B3360C83-16A7-4267-A757-C3EBB5AC3285}"/>
              </a:ext>
            </a:extLst>
          </p:cNvPr>
          <p:cNvGrpSpPr/>
          <p:nvPr/>
        </p:nvGrpSpPr>
        <p:grpSpPr>
          <a:xfrm>
            <a:off x="675865" y="1942037"/>
            <a:ext cx="8327461" cy="3960000"/>
            <a:chOff x="675865" y="1942037"/>
            <a:chExt cx="8327461" cy="3960000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CD824C46-FA48-4974-AE91-F4886461AD6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5865" y="1942037"/>
              <a:ext cx="6636409" cy="3960000"/>
              <a:chOff x="704893" y="1854955"/>
              <a:chExt cx="6153589" cy="3600450"/>
            </a:xfrm>
          </p:grpSpPr>
          <p:pic>
            <p:nvPicPr>
              <p:cNvPr id="2" name="Imagem 1">
                <a:extLst>
                  <a:ext uri="{FF2B5EF4-FFF2-40B4-BE49-F238E27FC236}">
                    <a16:creationId xmlns:a16="http://schemas.microsoft.com/office/drawing/2014/main" id="{03648A40-38A7-4DB3-BA89-F48B6306B5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4893" y="1854955"/>
                <a:ext cx="4981575" cy="3590925"/>
              </a:xfrm>
              <a:prstGeom prst="rect">
                <a:avLst/>
              </a:prstGeom>
            </p:spPr>
          </p:pic>
          <p:pic>
            <p:nvPicPr>
              <p:cNvPr id="3" name="Imagem 2">
                <a:extLst>
                  <a:ext uri="{FF2B5EF4-FFF2-40B4-BE49-F238E27FC236}">
                    <a16:creationId xmlns:a16="http://schemas.microsoft.com/office/drawing/2014/main" id="{91BEB0BB-2934-4A32-A064-0E67B0E6A8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58332" y="1854955"/>
                <a:ext cx="1200150" cy="3600450"/>
              </a:xfrm>
              <a:prstGeom prst="rect">
                <a:avLst/>
              </a:prstGeom>
            </p:spPr>
          </p:pic>
        </p:grpSp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D4448A09-B9C1-4FF7-84BC-B25E55D3B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8352" y="5007429"/>
              <a:ext cx="1704974" cy="885975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780505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2">
            <a:extLst>
              <a:ext uri="{FF2B5EF4-FFF2-40B4-BE49-F238E27FC236}">
                <a16:creationId xmlns:a16="http://schemas.microsoft.com/office/drawing/2014/main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661185" y="1095551"/>
            <a:ext cx="8342141" cy="4953560"/>
          </a:xfrm>
          <a:prstGeom prst="rect">
            <a:avLst/>
          </a:prstGeom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Um benefício importante que pode ser alcançado com esse projeto, embora intangível, é a melhoria nas condições de trabalho das equipes nas frentes de serviço, pois não será mais necessário realizar coletas manuais de lastro para a realização de ensaios laboratoriais. 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Isso proporcionará uma maior satisfação dos colaboradores além de uma maior assertividade nos resultados devido ao fato de que esses resultados poderão ser visualizados de forma ampla e não de uma forma localizada.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1" name="TextBox 9"/>
          <p:cNvSpPr txBox="1"/>
          <p:nvPr/>
        </p:nvSpPr>
        <p:spPr>
          <a:xfrm>
            <a:off x="704893" y="336699"/>
            <a:ext cx="7067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OUTRAS CONSIDERAÇÕES</a:t>
            </a: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4AEA99-2635-9243-85AA-E2AC1B884C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2119"/>
            <a:ext cx="9144000" cy="91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5526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2">
            <a:extLst>
              <a:ext uri="{FF2B5EF4-FFF2-40B4-BE49-F238E27FC236}">
                <a16:creationId xmlns:a16="http://schemas.microsoft.com/office/drawing/2014/main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661185" y="1095551"/>
            <a:ext cx="8342141" cy="4953560"/>
          </a:xfrm>
          <a:prstGeom prst="rect">
            <a:avLst/>
          </a:prstGeom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Ainda que o método tenha suas limitações e os dados adquiridos em campo necessitem de um processamento especializado antes de serem aplicados, esse projeto confirmou que a tecnologia GPR pode ser aplicada como ferramenta auxiliar na avaliação não destrutiva das condições do lastro ferroviário.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Por meio da antena de 400MHz e 2 GHz foram determinados os índices de contaminação de lastro (fouling index), a espessura do lastro, o índice de umidade, dentre outros, que são parâmetros necessários para uma boa gestão da manutenção da via permanente ferroviária.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Dessa forma, baseado nos resultados obtidos, foi constatado que o uso do GPR representa uma ferramenta promissora na detecção rápida e contínua, sem interrupções de tráfego, assim como, na priorização racional e sistemática dos problemas da via relacionados a defeitos no lastro e plataforma.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Assim, os próximos passos a serem realizados dentro do projeto são:</a:t>
            </a: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Inspecionar os trechos faltantes de forma que toda a EFVM seja contemplada;</a:t>
            </a: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Implantar uma rotina de inspeção bienal do lastro utilizando o GPR;</a:t>
            </a: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Implantar um sistema de gestão do lastro ferroviário na EFVM definindo a sua vida útil na estratégia de manutenção em função dos resultados do GPR.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1" name="TextBox 9"/>
          <p:cNvSpPr txBox="1"/>
          <p:nvPr/>
        </p:nvSpPr>
        <p:spPr>
          <a:xfrm>
            <a:off x="704893" y="336699"/>
            <a:ext cx="7067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CONCLUSÃO</a:t>
            </a: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4AEA99-2635-9243-85AA-E2AC1B884C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2119"/>
            <a:ext cx="9144000" cy="91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2449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2">
            <a:extLst>
              <a:ext uri="{FF2B5EF4-FFF2-40B4-BE49-F238E27FC236}">
                <a16:creationId xmlns:a16="http://schemas.microsoft.com/office/drawing/2014/main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661185" y="1095551"/>
            <a:ext cx="8342141" cy="4953560"/>
          </a:xfrm>
          <a:prstGeom prst="rect">
            <a:avLst/>
          </a:prstGeom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SILVA, Júlio César Lázaro da. "Breve História das Ferrovias"; Brasil Escola. Disponível em &lt;https://brasilescola.uol.com.br/geografia/ferrovias.htm&gt;. Acesso em 26 de junho de 2020.</a:t>
            </a:r>
          </a:p>
          <a:p>
            <a:pPr marL="0" indent="0"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Indraratna, Salim, &amp; Rujikiatkamjorn, 2011</a:t>
            </a:r>
          </a:p>
          <a:p>
            <a:pPr marL="0" indent="0"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Geophisyk &amp; Consulting GMBH, 2011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1" name="TextBox 9"/>
          <p:cNvSpPr txBox="1"/>
          <p:nvPr/>
        </p:nvSpPr>
        <p:spPr>
          <a:xfrm>
            <a:off x="704893" y="336699"/>
            <a:ext cx="7067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REFERÊNCIA BIBLIOGRÁFICA</a:t>
            </a: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4AEA99-2635-9243-85AA-E2AC1B884C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2119"/>
            <a:ext cx="9144000" cy="91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452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ED50672-4A2F-4240-AD15-696A6F79A0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11" name="Rectangle 11">
            <a:extLst>
              <a:ext uri="{FF2B5EF4-FFF2-40B4-BE49-F238E27FC236}">
                <a16:creationId xmlns:a16="http://schemas.microsoft.com/office/drawing/2014/main" id="{DB6D0A6D-7A1A-534E-B935-3060FBDC9FF7}"/>
              </a:ext>
            </a:extLst>
          </p:cNvPr>
          <p:cNvSpPr/>
          <p:nvPr/>
        </p:nvSpPr>
        <p:spPr>
          <a:xfrm>
            <a:off x="495300" y="5577375"/>
            <a:ext cx="3874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Paulo Gomes de Oliveira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effectLst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A1CFDC4E-66B7-A143-9FAE-B6836F856C7E}"/>
              </a:ext>
            </a:extLst>
          </p:cNvPr>
          <p:cNvSpPr txBox="1"/>
          <p:nvPr/>
        </p:nvSpPr>
        <p:spPr>
          <a:xfrm>
            <a:off x="495300" y="2986034"/>
            <a:ext cx="83843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Uso do GPR para a inspeção de lastro na via permanente ferroviária</a:t>
            </a:r>
            <a:endParaRPr lang="en-US" sz="4800" b="1" dirty="0">
              <a:solidFill>
                <a:schemeClr val="tx1">
                  <a:lumMod val="50000"/>
                  <a:lumOff val="50000"/>
                </a:scheme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511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2">
            <a:extLst>
              <a:ext uri="{FF2B5EF4-FFF2-40B4-BE49-F238E27FC236}">
                <a16:creationId xmlns:a16="http://schemas.microsoft.com/office/drawing/2014/main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661185" y="1095551"/>
            <a:ext cx="8342141" cy="495356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 EFVM é uma ferrovia controlada pela VALE que consiste basicamente em um corredor de exportação de minério de ferro e produtos agrícolas ligando o porto de Tubarão, em Vitória – Espírito Santo, à região central de Minas Gerais.</a:t>
            </a:r>
          </a:p>
          <a:p>
            <a:pPr marL="0" indent="0" algn="just"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São aproximadamente 900 km de ferrovia, sendo  610 km em linha dupla, divididos em Linha Tronco, Ramal de Fábrica, Ramal de Belo Horizonte e Ramal de Aracruz, com a seguintes características:</a:t>
            </a:r>
          </a:p>
          <a:p>
            <a:pPr lvl="1" algn="just"/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Bitola métrica;</a:t>
            </a:r>
          </a:p>
          <a:p>
            <a:pPr lvl="1" algn="just"/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Trilho TR 68;</a:t>
            </a:r>
          </a:p>
          <a:p>
            <a:pPr lvl="1" algn="just"/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Dormentes de aço;</a:t>
            </a:r>
          </a:p>
          <a:p>
            <a:pPr lvl="1"/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trem-tipo: 2 locos + 168 vagões (tração distribuída) e 3 locos + 252 vagões (tração distribuída);</a:t>
            </a:r>
          </a:p>
          <a:p>
            <a:pPr lvl="1"/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média de 15 pares/trem por dia</a:t>
            </a:r>
          </a:p>
        </p:txBody>
      </p:sp>
      <p:sp>
        <p:nvSpPr>
          <p:cNvPr id="21" name="TextBox 9"/>
          <p:cNvSpPr txBox="1"/>
          <p:nvPr/>
        </p:nvSpPr>
        <p:spPr>
          <a:xfrm>
            <a:off x="704893" y="336699"/>
            <a:ext cx="7067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CARACTERÍSTICAS DA EFVM</a:t>
            </a: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4AEA99-2635-9243-85AA-E2AC1B884C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6187"/>
            <a:ext cx="9144000" cy="91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9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2">
            <a:extLst>
              <a:ext uri="{FF2B5EF4-FFF2-40B4-BE49-F238E27FC236}">
                <a16:creationId xmlns:a16="http://schemas.microsoft.com/office/drawing/2014/main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661185" y="1095551"/>
            <a:ext cx="8342141" cy="495356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Lastro é o elemento da superestrutura ferroviária, constituído normalmente por agregados de grandes dimensões, pedregulho ou ainda pedra britada que estão assentados diretamente no solo ou sobre camadas de sub-lastro tendo como funções principais: </a:t>
            </a:r>
          </a:p>
          <a:p>
            <a:pPr lvl="1" algn="just">
              <a:lnSpc>
                <a:spcPct val="110000"/>
              </a:lnSpc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Distribuir sobre a plataforma as tensões provenientes da passagem dos veículos;</a:t>
            </a:r>
          </a:p>
          <a:p>
            <a:pPr lvl="1" algn="just">
              <a:lnSpc>
                <a:spcPct val="110000"/>
              </a:lnSpc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Impedir os deslocamentos dos dormentes, garantindo a estabilidade da via;</a:t>
            </a:r>
          </a:p>
          <a:p>
            <a:pPr lvl="1" algn="just">
              <a:lnSpc>
                <a:spcPct val="110000"/>
              </a:lnSpc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Facilitar a drenagem da superestrutura.</a:t>
            </a:r>
          </a:p>
          <a:p>
            <a:pPr marL="0" lvl="1" indent="0" algn="just">
              <a:lnSpc>
                <a:spcPct val="110000"/>
              </a:lnSpc>
              <a:spcBef>
                <a:spcPts val="1000"/>
              </a:spcBef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Entretanto o tempo de operação da via e consequente circulação dos trens promovem eventos como o desgaste e a quebra do lastro, as migrações ascendentes das partículas finas do solo e descendente do material proveniente dos vagões que podem resultar na colmatação, que é o mecanismo no qual os vazios da camadas granulares são preenchidos por partículas finas. </a:t>
            </a:r>
          </a:p>
          <a:p>
            <a:pPr marL="0" lvl="1" indent="0" algn="just">
              <a:lnSpc>
                <a:spcPct val="110000"/>
              </a:lnSpc>
              <a:spcBef>
                <a:spcPts val="1000"/>
              </a:spcBef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Essa ocorrência altera o comportamento mecânico e a capacidade de drenagem do lastro ocasionando a perda da capacidade de suporte da via.</a:t>
            </a: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1" name="TextBox 9"/>
          <p:cNvSpPr txBox="1"/>
          <p:nvPr/>
        </p:nvSpPr>
        <p:spPr>
          <a:xfrm>
            <a:off x="704893" y="336699"/>
            <a:ext cx="7067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INTRODUÇÃO</a:t>
            </a: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4AEA99-2635-9243-85AA-E2AC1B884C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6187"/>
            <a:ext cx="9144000" cy="91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92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2">
            <a:extLst>
              <a:ext uri="{FF2B5EF4-FFF2-40B4-BE49-F238E27FC236}">
                <a16:creationId xmlns:a16="http://schemas.microsoft.com/office/drawing/2014/main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665270" y="5415127"/>
            <a:ext cx="8342141" cy="676011"/>
          </a:xfrm>
          <a:prstGeom prst="rect">
            <a:avLst/>
          </a:prstGeom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Fotos de lastros com muita presença de finos apresentando laqueados com comprometimento da geometria da via</a:t>
            </a:r>
          </a:p>
          <a:p>
            <a:pPr marL="0" indent="0" algn="just">
              <a:lnSpc>
                <a:spcPct val="110000"/>
              </a:lnSpc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TextBox 9"/>
          <p:cNvSpPr txBox="1"/>
          <p:nvPr/>
        </p:nvSpPr>
        <p:spPr>
          <a:xfrm>
            <a:off x="704893" y="336699"/>
            <a:ext cx="7067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INTRODUÇÃO</a:t>
            </a: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4AEA99-2635-9243-85AA-E2AC1B884C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6187"/>
            <a:ext cx="9144000" cy="911813"/>
          </a:xfrm>
          <a:prstGeom prst="rect">
            <a:avLst/>
          </a:prstGeom>
        </p:spPr>
      </p:pic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B75A6C03-7B01-4923-8465-23733EDAA691}"/>
              </a:ext>
            </a:extLst>
          </p:cNvPr>
          <p:cNvSpPr txBox="1">
            <a:spLocks/>
          </p:cNvSpPr>
          <p:nvPr/>
        </p:nvSpPr>
        <p:spPr>
          <a:xfrm>
            <a:off x="126657" y="5922323"/>
            <a:ext cx="9250552" cy="681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pt-BR" sz="1900" b="1" dirty="0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337E3E7F-3608-465C-A2E8-D8D24214F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2012" y="3122677"/>
            <a:ext cx="3158785" cy="2351711"/>
          </a:xfrm>
          <a:prstGeom prst="rect">
            <a:avLst/>
          </a:prstGeom>
        </p:spPr>
      </p:pic>
      <p:pic>
        <p:nvPicPr>
          <p:cNvPr id="16" name="Espaço Reservado para Conteúdo 3">
            <a:extLst>
              <a:ext uri="{FF2B5EF4-FFF2-40B4-BE49-F238E27FC236}">
                <a16:creationId xmlns:a16="http://schemas.microsoft.com/office/drawing/2014/main" id="{799F1756-03F5-471B-8AD1-CA7DB9C85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689" y="1095551"/>
            <a:ext cx="3360671" cy="2521533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BF685A1C-E9B2-460D-8E6D-DDDEF5BDFF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6041" y="1095550"/>
            <a:ext cx="3427286" cy="253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80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2">
            <a:extLst>
              <a:ext uri="{FF2B5EF4-FFF2-40B4-BE49-F238E27FC236}">
                <a16:creationId xmlns:a16="http://schemas.microsoft.com/office/drawing/2014/main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661185" y="1095551"/>
            <a:ext cx="8342141" cy="495356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just">
              <a:spcBef>
                <a:spcPts val="1000"/>
              </a:spcBef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Os principais fatores responsáveis pela colmatação são:</a:t>
            </a:r>
          </a:p>
          <a:p>
            <a:pPr marL="514350" lvl="2" indent="-285750" algn="just">
              <a:spcBef>
                <a:spcPts val="1000"/>
              </a:spcBef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Bombeamento de finos do subleito;</a:t>
            </a:r>
          </a:p>
          <a:p>
            <a:pPr marL="514350" lvl="2" indent="-285750" algn="just">
              <a:spcBef>
                <a:spcPts val="1000"/>
              </a:spcBef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Contaminação por materiais transportados, como pó de minério de ferro;</a:t>
            </a:r>
          </a:p>
          <a:p>
            <a:pPr marL="514350" lvl="2" indent="-285750" algn="just">
              <a:spcBef>
                <a:spcPts val="1000"/>
              </a:spcBef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Quebra do próprio material do lastro decorrente da solicitação dos veículos e da</a:t>
            </a:r>
          </a:p>
          <a:p>
            <a:pPr marL="0" algn="just">
              <a:spcBef>
                <a:spcPts val="0"/>
              </a:spcBef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socaria, procedimento no qual se vibra o material do lastro, empurrando-o para</a:t>
            </a:r>
          </a:p>
          <a:p>
            <a:pPr marL="0" algn="just">
              <a:spcBef>
                <a:spcPts val="0"/>
              </a:spcBef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baixo do dormente.</a:t>
            </a:r>
          </a:p>
          <a:p>
            <a:pPr marL="0" algn="just"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Dessa forma, é essencial conhecer o nível de contaminação do lastro tanto para a tomada de decisão de planejamento, em nível gerencial, quanto para a priorização os trechos críticos e atuar de maneira preventiva/preditiva. </a:t>
            </a:r>
          </a:p>
          <a:p>
            <a:pPr marL="0" algn="just"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Acontece que, na maioria dos casos, esse conhecimento não é de fácil identificação para toda a extensão do trecho de via permanente que se pretende avaliar e é exatamente para suprir essa deficiência que começou-se a estudar o uso do Ground Penetrating Radar (GPR) como uma ferramenta auxiliar na definição das características do lastro.</a:t>
            </a:r>
          </a:p>
          <a:p>
            <a:pPr marL="0" indent="0" algn="just">
              <a:lnSpc>
                <a:spcPct val="110000"/>
              </a:lnSpc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1" name="TextBox 9"/>
          <p:cNvSpPr txBox="1"/>
          <p:nvPr/>
        </p:nvSpPr>
        <p:spPr>
          <a:xfrm>
            <a:off x="704893" y="336699"/>
            <a:ext cx="7067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INTRODUÇÃO</a:t>
            </a: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4AEA99-2635-9243-85AA-E2AC1B884C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6187"/>
            <a:ext cx="9144000" cy="91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98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2">
            <a:extLst>
              <a:ext uri="{FF2B5EF4-FFF2-40B4-BE49-F238E27FC236}">
                <a16:creationId xmlns:a16="http://schemas.microsoft.com/office/drawing/2014/main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661185" y="1095551"/>
            <a:ext cx="8342141" cy="495356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Em busca de uma solução para auxiliar na detecção, de forma antecipada, dos problemas no lastro e na plataforma ferroviária, foi realizado na EFVM, um projeto piloto onde foram inspecionados 297 quilômetros de ferrovia.</a:t>
            </a:r>
          </a:p>
          <a:p>
            <a:pPr marL="0" indent="0" algn="just"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Foi então realizado, em parceria com as empresas ZETICA e BRFERROVIA, uma “investigação das condições geotécnicas do lastro ferroviário na EFVM” utilizando o sistema de GPR.</a:t>
            </a:r>
          </a:p>
          <a:p>
            <a:pPr marL="0" indent="0" algn="just"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Para isso, foi instalado, em um auto de linha fornecido pela VALE, o sistema de medição composto basicamente de:</a:t>
            </a:r>
          </a:p>
          <a:p>
            <a:pPr lvl="1" algn="just"/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03 antenas GPR 2GHz;</a:t>
            </a:r>
          </a:p>
          <a:p>
            <a:pPr lvl="1" algn="just"/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03 antenas GPR 400MHZ;</a:t>
            </a:r>
          </a:p>
          <a:p>
            <a:pPr lvl="1" algn="just"/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01 Escâner a laser;</a:t>
            </a:r>
          </a:p>
          <a:p>
            <a:pPr lvl="1" algn="just"/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01 conjunto de câmera linear;</a:t>
            </a:r>
          </a:p>
          <a:p>
            <a:pPr lvl="1" algn="just"/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01 câmera panorâmica,</a:t>
            </a:r>
          </a:p>
          <a:p>
            <a:pPr lvl="1" algn="just"/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01 sistema de GPS/INS integrado.</a:t>
            </a:r>
          </a:p>
          <a:p>
            <a:pPr marL="0" indent="0" algn="just">
              <a:lnSpc>
                <a:spcPct val="110000"/>
              </a:lnSpc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1" name="TextBox 9"/>
          <p:cNvSpPr txBox="1"/>
          <p:nvPr/>
        </p:nvSpPr>
        <p:spPr>
          <a:xfrm>
            <a:off x="704893" y="336699"/>
            <a:ext cx="7067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ESTUDO DE CASO</a:t>
            </a: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4AEA99-2635-9243-85AA-E2AC1B884C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6187"/>
            <a:ext cx="9144000" cy="91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050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9"/>
          <p:cNvSpPr txBox="1"/>
          <p:nvPr/>
        </p:nvSpPr>
        <p:spPr>
          <a:xfrm>
            <a:off x="704893" y="336699"/>
            <a:ext cx="7067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LAYOUT DO SISTEMA DE MEDIÇÃO</a:t>
            </a: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4AEA99-2635-9243-85AA-E2AC1B884C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6187"/>
            <a:ext cx="9144000" cy="91181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5E38060-52A5-4F06-9E97-391411BC9926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" t="17222" r="4031" b="18079"/>
          <a:stretch/>
        </p:blipFill>
        <p:spPr bwMode="auto">
          <a:xfrm>
            <a:off x="677718" y="1109241"/>
            <a:ext cx="8325608" cy="456003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53143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2">
            <a:extLst>
              <a:ext uri="{FF2B5EF4-FFF2-40B4-BE49-F238E27FC236}">
                <a16:creationId xmlns:a16="http://schemas.microsoft.com/office/drawing/2014/main" id="{A4856678-4FA5-41C8-AFA5-CC3928A6369A}"/>
              </a:ext>
            </a:extLst>
          </p:cNvPr>
          <p:cNvSpPr txBox="1">
            <a:spLocks/>
          </p:cNvSpPr>
          <p:nvPr/>
        </p:nvSpPr>
        <p:spPr>
          <a:xfrm>
            <a:off x="661185" y="1095551"/>
            <a:ext cx="8342141" cy="495356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 serviço contemplou a inspeção de 297 quilômetros de linha com início na H 38 – km 231+000 (CONSELHEIRO PENA-MG) e término na H 60 – km 398+000 (FREDERICO SELLOW-MG).</a:t>
            </a:r>
          </a:p>
          <a:p>
            <a:pPr marL="0" indent="0" algn="just">
              <a:buNone/>
            </a:pPr>
            <a:endParaRPr lang="pt-BR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TextBox 9"/>
          <p:cNvSpPr txBox="1"/>
          <p:nvPr/>
        </p:nvSpPr>
        <p:spPr>
          <a:xfrm>
            <a:off x="704893" y="336699"/>
            <a:ext cx="7067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ESTUDO DE CASO</a:t>
            </a: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4AEA99-2635-9243-85AA-E2AC1B884C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6187"/>
            <a:ext cx="9144000" cy="91181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B43A4E9-1E13-45F8-878A-C3B725E21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361" y="1928011"/>
            <a:ext cx="6887570" cy="399004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388898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1868</TotalTime>
  <Words>1527</Words>
  <Application>Microsoft Office PowerPoint</Application>
  <PresentationFormat>Apresentação na tela (4:3)</PresentationFormat>
  <Paragraphs>325</Paragraphs>
  <Slides>28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3" baseType="lpstr">
      <vt:lpstr>Arial</vt:lpstr>
      <vt:lpstr>Open Sans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Comunica Estudio</dc:creator>
  <cp:lastModifiedBy>Paulo Oliveira</cp:lastModifiedBy>
  <cp:revision>91</cp:revision>
  <dcterms:created xsi:type="dcterms:W3CDTF">2019-06-17T19:57:39Z</dcterms:created>
  <dcterms:modified xsi:type="dcterms:W3CDTF">2020-08-21T16:04:41Z</dcterms:modified>
</cp:coreProperties>
</file>