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9" r:id="rId2"/>
    <p:sldId id="320" r:id="rId3"/>
    <p:sldId id="272" r:id="rId4"/>
    <p:sldId id="282" r:id="rId5"/>
    <p:sldId id="283" r:id="rId6"/>
    <p:sldId id="327" r:id="rId7"/>
    <p:sldId id="331" r:id="rId8"/>
    <p:sldId id="332" r:id="rId9"/>
    <p:sldId id="270" r:id="rId10"/>
    <p:sldId id="336" r:id="rId11"/>
    <p:sldId id="337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8" r:id="rId21"/>
    <p:sldId id="299" r:id="rId22"/>
    <p:sldId id="339" r:id="rId23"/>
    <p:sldId id="324" r:id="rId24"/>
    <p:sldId id="341" r:id="rId25"/>
    <p:sldId id="347" r:id="rId26"/>
    <p:sldId id="305" r:id="rId27"/>
    <p:sldId id="340" r:id="rId28"/>
    <p:sldId id="307" r:id="rId29"/>
    <p:sldId id="342" r:id="rId30"/>
    <p:sldId id="308" r:id="rId31"/>
    <p:sldId id="343" r:id="rId32"/>
    <p:sldId id="310" r:id="rId33"/>
    <p:sldId id="321" r:id="rId34"/>
    <p:sldId id="323" r:id="rId35"/>
    <p:sldId id="312" r:id="rId36"/>
    <p:sldId id="316" r:id="rId37"/>
    <p:sldId id="322" r:id="rId38"/>
    <p:sldId id="317" r:id="rId39"/>
    <p:sldId id="325" r:id="rId40"/>
    <p:sldId id="326" r:id="rId41"/>
    <p:sldId id="318" r:id="rId42"/>
    <p:sldId id="344" r:id="rId4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247"/>
    <a:srgbClr val="1E3C7C"/>
    <a:srgbClr val="89D396"/>
    <a:srgbClr val="5A7F8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26" y="7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RPN X ROOS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'RANKINGS GREY'!$G$2</c:f>
              <c:strCache>
                <c:ptCount val="1"/>
                <c:pt idx="0">
                  <c:v>RANKING ROOS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GREY'!$G$3:$G$30</c:f>
              <c:numCache>
                <c:formatCode>General</c:formatCode>
                <c:ptCount val="28"/>
                <c:pt idx="0">
                  <c:v>13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  <c:pt idx="5">
                  <c:v>9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</c:v>
                </c:pt>
                <c:pt idx="10">
                  <c:v>25</c:v>
                </c:pt>
                <c:pt idx="11">
                  <c:v>8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15</c:v>
                </c:pt>
                <c:pt idx="19">
                  <c:v>18</c:v>
                </c:pt>
                <c:pt idx="20">
                  <c:v>16</c:v>
                </c:pt>
                <c:pt idx="21">
                  <c:v>27</c:v>
                </c:pt>
                <c:pt idx="22">
                  <c:v>11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91-41CA-B0A5-6454EF3D4758}"/>
            </c:ext>
          </c:extLst>
        </c:ser>
        <c:ser>
          <c:idx val="1"/>
          <c:order val="1"/>
          <c:tx>
            <c:strRef>
              <c:f>'RANKINGS GREY'!$M$2</c:f>
              <c:strCache>
                <c:ptCount val="1"/>
                <c:pt idx="0">
                  <c:v>RANKING RPN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GREY'!$M$3:$M$30</c:f>
              <c:numCache>
                <c:formatCode>General</c:formatCode>
                <c:ptCount val="28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8</c:v>
                </c:pt>
                <c:pt idx="6">
                  <c:v>16</c:v>
                </c:pt>
                <c:pt idx="7">
                  <c:v>19</c:v>
                </c:pt>
                <c:pt idx="8">
                  <c:v>21</c:v>
                </c:pt>
                <c:pt idx="9">
                  <c:v>3</c:v>
                </c:pt>
                <c:pt idx="10">
                  <c:v>24</c:v>
                </c:pt>
                <c:pt idx="11">
                  <c:v>9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15</c:v>
                </c:pt>
                <c:pt idx="19">
                  <c:v>18</c:v>
                </c:pt>
                <c:pt idx="20">
                  <c:v>17</c:v>
                </c:pt>
                <c:pt idx="21">
                  <c:v>27</c:v>
                </c:pt>
                <c:pt idx="22">
                  <c:v>13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91-41CA-B0A5-6454EF3D4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1359936"/>
        <c:axId val="481369728"/>
      </c:barChart>
      <c:catAx>
        <c:axId val="481359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69728"/>
        <c:crosses val="autoZero"/>
        <c:auto val="1"/>
        <c:lblAlgn val="ctr"/>
        <c:lblOffset val="100"/>
        <c:noMultiLvlLbl val="0"/>
      </c:catAx>
      <c:valAx>
        <c:axId val="48136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5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RPN X CHANG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'RANKINGS GREY'!$D$2</c:f>
              <c:strCache>
                <c:ptCount val="1"/>
                <c:pt idx="0">
                  <c:v>RANKING CHANG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GREY'!$D$3:$D$30</c:f>
              <c:numCache>
                <c:formatCode>General</c:formatCode>
                <c:ptCount val="28"/>
                <c:pt idx="0">
                  <c:v>13</c:v>
                </c:pt>
                <c:pt idx="1">
                  <c:v>12</c:v>
                </c:pt>
                <c:pt idx="2">
                  <c:v>3</c:v>
                </c:pt>
                <c:pt idx="3">
                  <c:v>2</c:v>
                </c:pt>
                <c:pt idx="4">
                  <c:v>11</c:v>
                </c:pt>
                <c:pt idx="5">
                  <c:v>8</c:v>
                </c:pt>
                <c:pt idx="6">
                  <c:v>15</c:v>
                </c:pt>
                <c:pt idx="7">
                  <c:v>19</c:v>
                </c:pt>
                <c:pt idx="8">
                  <c:v>21</c:v>
                </c:pt>
                <c:pt idx="9">
                  <c:v>4</c:v>
                </c:pt>
                <c:pt idx="10">
                  <c:v>27</c:v>
                </c:pt>
                <c:pt idx="11">
                  <c:v>9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17</c:v>
                </c:pt>
                <c:pt idx="19">
                  <c:v>18</c:v>
                </c:pt>
                <c:pt idx="20">
                  <c:v>16</c:v>
                </c:pt>
                <c:pt idx="21">
                  <c:v>24</c:v>
                </c:pt>
                <c:pt idx="22">
                  <c:v>10</c:v>
                </c:pt>
                <c:pt idx="23">
                  <c:v>5</c:v>
                </c:pt>
                <c:pt idx="24">
                  <c:v>22</c:v>
                </c:pt>
                <c:pt idx="25">
                  <c:v>25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6-4E5E-93F5-CB6C282E550B}"/>
            </c:ext>
          </c:extLst>
        </c:ser>
        <c:ser>
          <c:idx val="1"/>
          <c:order val="1"/>
          <c:tx>
            <c:strRef>
              <c:f>'RANKINGS GREY'!$M$2</c:f>
              <c:strCache>
                <c:ptCount val="1"/>
                <c:pt idx="0">
                  <c:v>RANKING RPN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GREY'!$M$3:$M$30</c:f>
              <c:numCache>
                <c:formatCode>General</c:formatCode>
                <c:ptCount val="28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8</c:v>
                </c:pt>
                <c:pt idx="6">
                  <c:v>16</c:v>
                </c:pt>
                <c:pt idx="7">
                  <c:v>19</c:v>
                </c:pt>
                <c:pt idx="8">
                  <c:v>21</c:v>
                </c:pt>
                <c:pt idx="9">
                  <c:v>3</c:v>
                </c:pt>
                <c:pt idx="10">
                  <c:v>24</c:v>
                </c:pt>
                <c:pt idx="11">
                  <c:v>9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15</c:v>
                </c:pt>
                <c:pt idx="19">
                  <c:v>18</c:v>
                </c:pt>
                <c:pt idx="20">
                  <c:v>17</c:v>
                </c:pt>
                <c:pt idx="21">
                  <c:v>27</c:v>
                </c:pt>
                <c:pt idx="22">
                  <c:v>13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06-4E5E-93F5-CB6C282E5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1365920"/>
        <c:axId val="481372992"/>
      </c:barChart>
      <c:catAx>
        <c:axId val="4813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72992"/>
        <c:crosses val="autoZero"/>
        <c:auto val="1"/>
        <c:lblAlgn val="ctr"/>
        <c:lblOffset val="100"/>
        <c:noMultiLvlLbl val="0"/>
      </c:catAx>
      <c:valAx>
        <c:axId val="4813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6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RPN X LEAL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'RANKINGS GREY'!$J$2</c:f>
              <c:strCache>
                <c:ptCount val="1"/>
                <c:pt idx="0">
                  <c:v>RANKING LEAL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GREY'!$J$3:$J$30</c:f>
              <c:numCache>
                <c:formatCode>General</c:formatCode>
                <c:ptCount val="28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3</c:v>
                </c:pt>
                <c:pt idx="4">
                  <c:v>12</c:v>
                </c:pt>
                <c:pt idx="5">
                  <c:v>9</c:v>
                </c:pt>
                <c:pt idx="6">
                  <c:v>18</c:v>
                </c:pt>
                <c:pt idx="7">
                  <c:v>19</c:v>
                </c:pt>
                <c:pt idx="8">
                  <c:v>21</c:v>
                </c:pt>
                <c:pt idx="9">
                  <c:v>2</c:v>
                </c:pt>
                <c:pt idx="10">
                  <c:v>23</c:v>
                </c:pt>
                <c:pt idx="11">
                  <c:v>8</c:v>
                </c:pt>
                <c:pt idx="12">
                  <c:v>20</c:v>
                </c:pt>
                <c:pt idx="13">
                  <c:v>27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17</c:v>
                </c:pt>
                <c:pt idx="21">
                  <c:v>28</c:v>
                </c:pt>
                <c:pt idx="22">
                  <c:v>16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8-4D88-A104-3D3EEEDB02F2}"/>
            </c:ext>
          </c:extLst>
        </c:ser>
        <c:ser>
          <c:idx val="1"/>
          <c:order val="1"/>
          <c:tx>
            <c:strRef>
              <c:f>'RANKINGS GREY'!$M$2</c:f>
              <c:strCache>
                <c:ptCount val="1"/>
                <c:pt idx="0">
                  <c:v>RANKING RPN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GREY'!$M$3:$M$30</c:f>
              <c:numCache>
                <c:formatCode>General</c:formatCode>
                <c:ptCount val="28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8</c:v>
                </c:pt>
                <c:pt idx="6">
                  <c:v>16</c:v>
                </c:pt>
                <c:pt idx="7">
                  <c:v>19</c:v>
                </c:pt>
                <c:pt idx="8">
                  <c:v>21</c:v>
                </c:pt>
                <c:pt idx="9">
                  <c:v>3</c:v>
                </c:pt>
                <c:pt idx="10">
                  <c:v>24</c:v>
                </c:pt>
                <c:pt idx="11">
                  <c:v>9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15</c:v>
                </c:pt>
                <c:pt idx="19">
                  <c:v>18</c:v>
                </c:pt>
                <c:pt idx="20">
                  <c:v>17</c:v>
                </c:pt>
                <c:pt idx="21">
                  <c:v>27</c:v>
                </c:pt>
                <c:pt idx="22">
                  <c:v>13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B8-4D88-A104-3D3EEEDB0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1365376"/>
        <c:axId val="481366464"/>
      </c:barChart>
      <c:catAx>
        <c:axId val="4813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66464"/>
        <c:crosses val="autoZero"/>
        <c:auto val="1"/>
        <c:lblAlgn val="ctr"/>
        <c:lblOffset val="100"/>
        <c:noMultiLvlLbl val="0"/>
      </c:catAx>
      <c:valAx>
        <c:axId val="48136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6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COMPARATIVO GERAL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'RANKINGS GREY'!$D$2</c:f>
              <c:strCache>
                <c:ptCount val="1"/>
                <c:pt idx="0">
                  <c:v>RANKING CHANG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GREY'!$D$3:$D$30</c:f>
              <c:numCache>
                <c:formatCode>General</c:formatCode>
                <c:ptCount val="28"/>
                <c:pt idx="0">
                  <c:v>13</c:v>
                </c:pt>
                <c:pt idx="1">
                  <c:v>12</c:v>
                </c:pt>
                <c:pt idx="2">
                  <c:v>3</c:v>
                </c:pt>
                <c:pt idx="3">
                  <c:v>2</c:v>
                </c:pt>
                <c:pt idx="4">
                  <c:v>11</c:v>
                </c:pt>
                <c:pt idx="5">
                  <c:v>8</c:v>
                </c:pt>
                <c:pt idx="6">
                  <c:v>15</c:v>
                </c:pt>
                <c:pt idx="7">
                  <c:v>19</c:v>
                </c:pt>
                <c:pt idx="8">
                  <c:v>21</c:v>
                </c:pt>
                <c:pt idx="9">
                  <c:v>4</c:v>
                </c:pt>
                <c:pt idx="10">
                  <c:v>27</c:v>
                </c:pt>
                <c:pt idx="11">
                  <c:v>9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17</c:v>
                </c:pt>
                <c:pt idx="19">
                  <c:v>18</c:v>
                </c:pt>
                <c:pt idx="20">
                  <c:v>16</c:v>
                </c:pt>
                <c:pt idx="21">
                  <c:v>24</c:v>
                </c:pt>
                <c:pt idx="22">
                  <c:v>10</c:v>
                </c:pt>
                <c:pt idx="23">
                  <c:v>5</c:v>
                </c:pt>
                <c:pt idx="24">
                  <c:v>22</c:v>
                </c:pt>
                <c:pt idx="25">
                  <c:v>25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9A-44FC-9551-F8C345EDB84B}"/>
            </c:ext>
          </c:extLst>
        </c:ser>
        <c:ser>
          <c:idx val="1"/>
          <c:order val="1"/>
          <c:tx>
            <c:strRef>
              <c:f>'RANKINGS GREY'!$G$2</c:f>
              <c:strCache>
                <c:ptCount val="1"/>
                <c:pt idx="0">
                  <c:v>RANKING ROOS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GREY'!$G$3:$G$30</c:f>
              <c:numCache>
                <c:formatCode>General</c:formatCode>
                <c:ptCount val="28"/>
                <c:pt idx="0">
                  <c:v>13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  <c:pt idx="5">
                  <c:v>9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</c:v>
                </c:pt>
                <c:pt idx="10">
                  <c:v>25</c:v>
                </c:pt>
                <c:pt idx="11">
                  <c:v>8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15</c:v>
                </c:pt>
                <c:pt idx="19">
                  <c:v>18</c:v>
                </c:pt>
                <c:pt idx="20">
                  <c:v>16</c:v>
                </c:pt>
                <c:pt idx="21">
                  <c:v>27</c:v>
                </c:pt>
                <c:pt idx="22">
                  <c:v>11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9A-44FC-9551-F8C345EDB84B}"/>
            </c:ext>
          </c:extLst>
        </c:ser>
        <c:ser>
          <c:idx val="2"/>
          <c:order val="2"/>
          <c:tx>
            <c:strRef>
              <c:f>'RANKINGS GREY'!$J$2</c:f>
              <c:strCache>
                <c:ptCount val="1"/>
                <c:pt idx="0">
                  <c:v>RANKING LEAL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GREY'!$J$3:$J$30</c:f>
              <c:numCache>
                <c:formatCode>General</c:formatCode>
                <c:ptCount val="28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3</c:v>
                </c:pt>
                <c:pt idx="4">
                  <c:v>12</c:v>
                </c:pt>
                <c:pt idx="5">
                  <c:v>9</c:v>
                </c:pt>
                <c:pt idx="6">
                  <c:v>18</c:v>
                </c:pt>
                <c:pt idx="7">
                  <c:v>19</c:v>
                </c:pt>
                <c:pt idx="8">
                  <c:v>21</c:v>
                </c:pt>
                <c:pt idx="9">
                  <c:v>2</c:v>
                </c:pt>
                <c:pt idx="10">
                  <c:v>23</c:v>
                </c:pt>
                <c:pt idx="11">
                  <c:v>8</c:v>
                </c:pt>
                <c:pt idx="12">
                  <c:v>20</c:v>
                </c:pt>
                <c:pt idx="13">
                  <c:v>27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17</c:v>
                </c:pt>
                <c:pt idx="21">
                  <c:v>28</c:v>
                </c:pt>
                <c:pt idx="22">
                  <c:v>16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9A-44FC-9551-F8C345EDB84B}"/>
            </c:ext>
          </c:extLst>
        </c:ser>
        <c:ser>
          <c:idx val="3"/>
          <c:order val="3"/>
          <c:tx>
            <c:strRef>
              <c:f>'RANKINGS GREY'!$M$2</c:f>
              <c:strCache>
                <c:ptCount val="1"/>
                <c:pt idx="0">
                  <c:v>RANKING RPN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'RANKINGS GREY'!$M$3:$M$30</c:f>
              <c:numCache>
                <c:formatCode>General</c:formatCode>
                <c:ptCount val="28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8</c:v>
                </c:pt>
                <c:pt idx="6">
                  <c:v>16</c:v>
                </c:pt>
                <c:pt idx="7">
                  <c:v>19</c:v>
                </c:pt>
                <c:pt idx="8">
                  <c:v>21</c:v>
                </c:pt>
                <c:pt idx="9">
                  <c:v>3</c:v>
                </c:pt>
                <c:pt idx="10">
                  <c:v>24</c:v>
                </c:pt>
                <c:pt idx="11">
                  <c:v>9</c:v>
                </c:pt>
                <c:pt idx="12">
                  <c:v>20</c:v>
                </c:pt>
                <c:pt idx="13">
                  <c:v>28</c:v>
                </c:pt>
                <c:pt idx="14">
                  <c:v>1</c:v>
                </c:pt>
                <c:pt idx="15">
                  <c:v>7</c:v>
                </c:pt>
                <c:pt idx="16">
                  <c:v>6</c:v>
                </c:pt>
                <c:pt idx="17">
                  <c:v>14</c:v>
                </c:pt>
                <c:pt idx="18">
                  <c:v>15</c:v>
                </c:pt>
                <c:pt idx="19">
                  <c:v>18</c:v>
                </c:pt>
                <c:pt idx="20">
                  <c:v>17</c:v>
                </c:pt>
                <c:pt idx="21">
                  <c:v>27</c:v>
                </c:pt>
                <c:pt idx="22">
                  <c:v>13</c:v>
                </c:pt>
                <c:pt idx="23">
                  <c:v>5</c:v>
                </c:pt>
                <c:pt idx="24">
                  <c:v>22</c:v>
                </c:pt>
                <c:pt idx="25">
                  <c:v>24</c:v>
                </c:pt>
                <c:pt idx="26">
                  <c:v>26</c:v>
                </c:pt>
                <c:pt idx="2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9A-44FC-9551-F8C345EDB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1367008"/>
        <c:axId val="481367552"/>
      </c:barChart>
      <c:catAx>
        <c:axId val="4813670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67552"/>
        <c:crosses val="autoZero"/>
        <c:auto val="1"/>
        <c:lblAlgn val="ctr"/>
        <c:lblOffset val="100"/>
        <c:noMultiLvlLbl val="0"/>
      </c:catAx>
      <c:valAx>
        <c:axId val="48136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3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B52D-6C10-4C8D-BD39-B09C92EBCD8C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4E22E9-E33D-45ED-91D0-94ADB8AF3E5A}">
      <dgm:prSet phldrT="[Texto]"/>
      <dgm:spPr>
        <a:xfrm>
          <a:off x="994410" y="0"/>
          <a:ext cx="1457324" cy="874395"/>
        </a:xfr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ESTABELECER A SÉRIE COMPARATIVA</a:t>
          </a:r>
        </a:p>
      </dgm:t>
    </dgm:pt>
    <dgm:pt modelId="{2C73C092-F544-44AC-B436-53696A77ED50}" type="parTrans" cxnId="{24A8D16C-F381-459A-B009-50A39702F986}">
      <dgm:prSet/>
      <dgm:spPr/>
      <dgm:t>
        <a:bodyPr/>
        <a:lstStyle/>
        <a:p>
          <a:endParaRPr lang="pt-BR"/>
        </a:p>
      </dgm:t>
    </dgm:pt>
    <dgm:pt modelId="{2AF3E7FC-B761-46EB-A74B-710F802C7C9C}" type="sibTrans" cxnId="{24A8D16C-F381-459A-B009-50A39702F986}">
      <dgm:prSet/>
      <dgm:spPr>
        <a:xfrm>
          <a:off x="2579979" y="256489"/>
          <a:ext cx="308952" cy="36141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41ED3D-CC43-42AA-A80F-1C6352A49C32}">
      <dgm:prSet phldrT="[Texto]"/>
      <dgm:spPr>
        <a:xfrm>
          <a:off x="3034665" y="0"/>
          <a:ext cx="1457324" cy="874395"/>
        </a:xfr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t-B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IMPLEMENTAR </a:t>
          </a:r>
          <a:r>
            <a:rPr lang="pt-B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UMA SÉRIE PADRÃO</a:t>
          </a:r>
        </a:p>
      </dgm:t>
    </dgm:pt>
    <dgm:pt modelId="{1420CBCE-A8C6-4CF5-AA9A-529BC5081710}" type="parTrans" cxnId="{4326CBCE-F932-4B26-AF94-2F72736D9ADA}">
      <dgm:prSet/>
      <dgm:spPr/>
      <dgm:t>
        <a:bodyPr/>
        <a:lstStyle/>
        <a:p>
          <a:endParaRPr lang="pt-BR"/>
        </a:p>
      </dgm:t>
    </dgm:pt>
    <dgm:pt modelId="{B666F98D-117B-4410-BF85-ECA11B036E67}" type="sibTrans" cxnId="{4326CBCE-F932-4B26-AF94-2F72736D9ADA}">
      <dgm:prSet/>
      <dgm:spPr>
        <a:xfrm rot="5400000">
          <a:off x="3608851" y="976407"/>
          <a:ext cx="308952" cy="36141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09FBD9-ED21-4946-9E98-D65CE2151EEB}">
      <dgm:prSet phldrT="[Texto]"/>
      <dgm:spPr>
        <a:xfrm>
          <a:off x="3034665" y="1457325"/>
          <a:ext cx="1457324" cy="874395"/>
        </a:xfr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CALCULAR A DIFERENÇA ENTRE AS DUAS SÉRIES ANTERIORES</a:t>
          </a:r>
        </a:p>
      </dgm:t>
    </dgm:pt>
    <dgm:pt modelId="{07D83080-2554-42F2-91FE-EFC794C26C42}" type="parTrans" cxnId="{C51405E4-D631-43D6-B5F0-E3476B395565}">
      <dgm:prSet/>
      <dgm:spPr/>
      <dgm:t>
        <a:bodyPr/>
        <a:lstStyle/>
        <a:p>
          <a:endParaRPr lang="pt-BR"/>
        </a:p>
      </dgm:t>
    </dgm:pt>
    <dgm:pt modelId="{8FDB8D2F-2416-4106-B048-35FE0A1C4509}" type="sibTrans" cxnId="{C51405E4-D631-43D6-B5F0-E3476B395565}">
      <dgm:prSet/>
      <dgm:spPr>
        <a:xfrm rot="10800000">
          <a:off x="2597467" y="1713814"/>
          <a:ext cx="308952" cy="36141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72A6EE2-08EB-4D68-9B90-40B0D9E99215}">
      <dgm:prSet phldrT="[Texto]"/>
      <dgm:spPr>
        <a:xfrm>
          <a:off x="994410" y="1457325"/>
          <a:ext cx="1457324" cy="874395"/>
        </a:xfr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OBTER OS COEFICIENTES DE RELAÇÃO</a:t>
          </a:r>
        </a:p>
      </dgm:t>
    </dgm:pt>
    <dgm:pt modelId="{25246458-B9C5-4A83-B900-D5A018FC0C48}" type="parTrans" cxnId="{E8943656-FD27-42EB-887F-0FC0F80EC7E4}">
      <dgm:prSet/>
      <dgm:spPr/>
      <dgm:t>
        <a:bodyPr/>
        <a:lstStyle/>
        <a:p>
          <a:endParaRPr lang="pt-BR"/>
        </a:p>
      </dgm:t>
    </dgm:pt>
    <dgm:pt modelId="{13997735-4B8F-497B-A180-1F958764791C}" type="sibTrans" cxnId="{E8943656-FD27-42EB-887F-0FC0F80EC7E4}">
      <dgm:prSet/>
      <dgm:spPr>
        <a:xfrm rot="5400000">
          <a:off x="1568596" y="2433732"/>
          <a:ext cx="308952" cy="36141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A4BABD4-4DEE-4EC7-80AD-FB205699C41A}">
      <dgm:prSet phldrT="[Texto]"/>
      <dgm:spPr>
        <a:xfrm>
          <a:off x="994410" y="2914650"/>
          <a:ext cx="1457324" cy="874395"/>
        </a:xfr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DETERMINAR O GRAU DE RELAÇÃO</a:t>
          </a:r>
        </a:p>
      </dgm:t>
    </dgm:pt>
    <dgm:pt modelId="{D894E171-B452-491D-9F80-36C6C5D89157}" type="parTrans" cxnId="{25DD34F2-38A4-42B9-A196-ECB35F480FD5}">
      <dgm:prSet/>
      <dgm:spPr/>
      <dgm:t>
        <a:bodyPr/>
        <a:lstStyle/>
        <a:p>
          <a:endParaRPr lang="pt-BR"/>
        </a:p>
      </dgm:t>
    </dgm:pt>
    <dgm:pt modelId="{3AE3397A-AEA7-4E0B-9A8C-DB97FEA9ECC5}" type="sibTrans" cxnId="{25DD34F2-38A4-42B9-A196-ECB35F480FD5}">
      <dgm:prSet/>
      <dgm:spPr>
        <a:xfrm>
          <a:off x="2579979" y="3171139"/>
          <a:ext cx="308952" cy="36141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pt-B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59045E-BADE-42B6-94F1-E0D219C43DAA}">
      <dgm:prSet/>
      <dgm:spPr>
        <a:xfrm>
          <a:off x="3034665" y="2914650"/>
          <a:ext cx="1457324" cy="874395"/>
        </a:xfr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t-B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RANQUEAR AS PRIORIDADES DE RISCOS</a:t>
          </a:r>
        </a:p>
      </dgm:t>
    </dgm:pt>
    <dgm:pt modelId="{13D81BD2-B43A-47C5-AC74-B4FD70CB4889}" type="parTrans" cxnId="{2D1986B1-7BAD-4C19-A622-9880B8A3E31E}">
      <dgm:prSet/>
      <dgm:spPr/>
      <dgm:t>
        <a:bodyPr/>
        <a:lstStyle/>
        <a:p>
          <a:endParaRPr lang="pt-BR"/>
        </a:p>
      </dgm:t>
    </dgm:pt>
    <dgm:pt modelId="{FF66FBB0-BD4E-4E42-8D01-C4CB68CD0C27}" type="sibTrans" cxnId="{2D1986B1-7BAD-4C19-A622-9880B8A3E31E}">
      <dgm:prSet/>
      <dgm:spPr/>
      <dgm:t>
        <a:bodyPr/>
        <a:lstStyle/>
        <a:p>
          <a:endParaRPr lang="pt-BR"/>
        </a:p>
      </dgm:t>
    </dgm:pt>
    <dgm:pt modelId="{438E5F9D-1B68-4D01-8D4B-7DB791A764BD}" type="pres">
      <dgm:prSet presAssocID="{3336B52D-6C10-4C8D-BD39-B09C92EBCD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10A67E-C5CA-4CCF-8245-34BA84F1AE9D}" type="pres">
      <dgm:prSet presAssocID="{514E22E9-E33D-45ED-91D0-94ADB8AF3E5A}" presName="node" presStyleLbl="node1" presStyleIdx="0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87BB8938-868F-4E11-BDA7-C2E1AEFBE91E}" type="pres">
      <dgm:prSet presAssocID="{2AF3E7FC-B761-46EB-A74B-710F802C7C9C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831A94BD-A703-4A31-B629-2028528C546F}" type="pres">
      <dgm:prSet presAssocID="{2AF3E7FC-B761-46EB-A74B-710F802C7C9C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7577E5CD-4D28-40DA-8349-8F1D5123F771}" type="pres">
      <dgm:prSet presAssocID="{5F41ED3D-CC43-42AA-A80F-1C6352A49C32}" presName="node" presStyleLbl="node1" presStyleIdx="1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A1D29D92-9ACD-4901-A196-4B3141FA9B08}" type="pres">
      <dgm:prSet presAssocID="{B666F98D-117B-4410-BF85-ECA11B036E67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049DFCB8-79AB-4A63-9CED-D04AF08BA56C}" type="pres">
      <dgm:prSet presAssocID="{B666F98D-117B-4410-BF85-ECA11B036E67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32FA5D38-8BE8-421A-9B59-8C62DB8602D2}" type="pres">
      <dgm:prSet presAssocID="{9F09FBD9-ED21-4946-9E98-D65CE2151EEB}" presName="node" presStyleLbl="node1" presStyleIdx="2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6A341F86-F392-489E-8F44-A71F1A48C430}" type="pres">
      <dgm:prSet presAssocID="{8FDB8D2F-2416-4106-B048-35FE0A1C4509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83024460-77A2-476D-88A3-0C77D189C180}" type="pres">
      <dgm:prSet presAssocID="{8FDB8D2F-2416-4106-B048-35FE0A1C4509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94508F50-10C8-4EFD-AF15-6DBA1F9DAD19}" type="pres">
      <dgm:prSet presAssocID="{872A6EE2-08EB-4D68-9B90-40B0D9E99215}" presName="node" presStyleLbl="node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0987FD63-D3DD-40B9-AB2F-34120ABA194F}" type="pres">
      <dgm:prSet presAssocID="{13997735-4B8F-497B-A180-1F958764791C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AAC84E9F-3211-424B-8FBD-AA4A070267A3}" type="pres">
      <dgm:prSet presAssocID="{13997735-4B8F-497B-A180-1F958764791C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AAF637FF-1C62-45D3-A427-87D874CE9C60}" type="pres">
      <dgm:prSet presAssocID="{FA4BABD4-4DEE-4EC7-80AD-FB205699C41A}" presName="node" presStyleLbl="node1" presStyleIdx="4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0BADC39-0848-4852-AFAD-82818821A96D}" type="pres">
      <dgm:prSet presAssocID="{3AE3397A-AEA7-4E0B-9A8C-DB97FEA9ECC5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809F9FAD-A7CA-4982-B06E-AF18285F9800}" type="pres">
      <dgm:prSet presAssocID="{3AE3397A-AEA7-4E0B-9A8C-DB97FEA9ECC5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37A6FC1C-7CE1-4940-A38B-7471E66451EC}" type="pres">
      <dgm:prSet presAssocID="{B059045E-BADE-42B6-94F1-E0D219C43DAA}" presName="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</dgm:ptLst>
  <dgm:cxnLst>
    <dgm:cxn modelId="{08D5D111-2DD9-4794-BBE7-E1A294B238D5}" type="presOf" srcId="{514E22E9-E33D-45ED-91D0-94ADB8AF3E5A}" destId="{AB10A67E-C5CA-4CCF-8245-34BA84F1AE9D}" srcOrd="0" destOrd="0" presId="urn:microsoft.com/office/officeart/2005/8/layout/process5"/>
    <dgm:cxn modelId="{51E8DDCF-30E5-4E38-9ECA-190A5ED82311}" type="presOf" srcId="{B059045E-BADE-42B6-94F1-E0D219C43DAA}" destId="{37A6FC1C-7CE1-4940-A38B-7471E66451EC}" srcOrd="0" destOrd="0" presId="urn:microsoft.com/office/officeart/2005/8/layout/process5"/>
    <dgm:cxn modelId="{E8943656-FD27-42EB-887F-0FC0F80EC7E4}" srcId="{3336B52D-6C10-4C8D-BD39-B09C92EBCD8C}" destId="{872A6EE2-08EB-4D68-9B90-40B0D9E99215}" srcOrd="3" destOrd="0" parTransId="{25246458-B9C5-4A83-B900-D5A018FC0C48}" sibTransId="{13997735-4B8F-497B-A180-1F958764791C}"/>
    <dgm:cxn modelId="{A6CE8B62-D1F3-425B-A4D3-00BDE9C1A3E0}" type="presOf" srcId="{3336B52D-6C10-4C8D-BD39-B09C92EBCD8C}" destId="{438E5F9D-1B68-4D01-8D4B-7DB791A764BD}" srcOrd="0" destOrd="0" presId="urn:microsoft.com/office/officeart/2005/8/layout/process5"/>
    <dgm:cxn modelId="{90EE6F53-588A-4653-A6AF-824DD3619AC0}" type="presOf" srcId="{3AE3397A-AEA7-4E0B-9A8C-DB97FEA9ECC5}" destId="{40BADC39-0848-4852-AFAD-82818821A96D}" srcOrd="0" destOrd="0" presId="urn:microsoft.com/office/officeart/2005/8/layout/process5"/>
    <dgm:cxn modelId="{C82B56E8-DAF3-4FBE-B605-FD1D128BE904}" type="presOf" srcId="{FA4BABD4-4DEE-4EC7-80AD-FB205699C41A}" destId="{AAF637FF-1C62-45D3-A427-87D874CE9C60}" srcOrd="0" destOrd="0" presId="urn:microsoft.com/office/officeart/2005/8/layout/process5"/>
    <dgm:cxn modelId="{A4733B4B-6F36-4F95-81C8-4A7BCCF68FA3}" type="presOf" srcId="{13997735-4B8F-497B-A180-1F958764791C}" destId="{0987FD63-D3DD-40B9-AB2F-34120ABA194F}" srcOrd="0" destOrd="0" presId="urn:microsoft.com/office/officeart/2005/8/layout/process5"/>
    <dgm:cxn modelId="{578C1D20-C181-4177-8A30-D9333395E05A}" type="presOf" srcId="{9F09FBD9-ED21-4946-9E98-D65CE2151EEB}" destId="{32FA5D38-8BE8-421A-9B59-8C62DB8602D2}" srcOrd="0" destOrd="0" presId="urn:microsoft.com/office/officeart/2005/8/layout/process5"/>
    <dgm:cxn modelId="{C51405E4-D631-43D6-B5F0-E3476B395565}" srcId="{3336B52D-6C10-4C8D-BD39-B09C92EBCD8C}" destId="{9F09FBD9-ED21-4946-9E98-D65CE2151EEB}" srcOrd="2" destOrd="0" parTransId="{07D83080-2554-42F2-91FE-EFC794C26C42}" sibTransId="{8FDB8D2F-2416-4106-B048-35FE0A1C4509}"/>
    <dgm:cxn modelId="{3FDB2897-2779-4E1B-8476-99526028BC74}" type="presOf" srcId="{8FDB8D2F-2416-4106-B048-35FE0A1C4509}" destId="{83024460-77A2-476D-88A3-0C77D189C180}" srcOrd="1" destOrd="0" presId="urn:microsoft.com/office/officeart/2005/8/layout/process5"/>
    <dgm:cxn modelId="{8FDFDBE8-EF97-496B-A1CF-FDF8F98AFD1C}" type="presOf" srcId="{B666F98D-117B-4410-BF85-ECA11B036E67}" destId="{049DFCB8-79AB-4A63-9CED-D04AF08BA56C}" srcOrd="1" destOrd="0" presId="urn:microsoft.com/office/officeart/2005/8/layout/process5"/>
    <dgm:cxn modelId="{4326CBCE-F932-4B26-AF94-2F72736D9ADA}" srcId="{3336B52D-6C10-4C8D-BD39-B09C92EBCD8C}" destId="{5F41ED3D-CC43-42AA-A80F-1C6352A49C32}" srcOrd="1" destOrd="0" parTransId="{1420CBCE-A8C6-4CF5-AA9A-529BC5081710}" sibTransId="{B666F98D-117B-4410-BF85-ECA11B036E67}"/>
    <dgm:cxn modelId="{8CEDA7B6-FB7F-49C4-8AB8-1A69389867A1}" type="presOf" srcId="{5F41ED3D-CC43-42AA-A80F-1C6352A49C32}" destId="{7577E5CD-4D28-40DA-8349-8F1D5123F771}" srcOrd="0" destOrd="0" presId="urn:microsoft.com/office/officeart/2005/8/layout/process5"/>
    <dgm:cxn modelId="{B8A41D4D-65C6-4388-9FF7-1787CE04B812}" type="presOf" srcId="{2AF3E7FC-B761-46EB-A74B-710F802C7C9C}" destId="{831A94BD-A703-4A31-B629-2028528C546F}" srcOrd="1" destOrd="0" presId="urn:microsoft.com/office/officeart/2005/8/layout/process5"/>
    <dgm:cxn modelId="{494C28D6-8A0E-4E44-BB09-D1510E196CA8}" type="presOf" srcId="{13997735-4B8F-497B-A180-1F958764791C}" destId="{AAC84E9F-3211-424B-8FBD-AA4A070267A3}" srcOrd="1" destOrd="0" presId="urn:microsoft.com/office/officeart/2005/8/layout/process5"/>
    <dgm:cxn modelId="{16E13102-2AB8-4628-AE0C-93696C851B11}" type="presOf" srcId="{3AE3397A-AEA7-4E0B-9A8C-DB97FEA9ECC5}" destId="{809F9FAD-A7CA-4982-B06E-AF18285F9800}" srcOrd="1" destOrd="0" presId="urn:microsoft.com/office/officeart/2005/8/layout/process5"/>
    <dgm:cxn modelId="{611835A9-E00E-469B-8687-4610E2323C9A}" type="presOf" srcId="{8FDB8D2F-2416-4106-B048-35FE0A1C4509}" destId="{6A341F86-F392-489E-8F44-A71F1A48C430}" srcOrd="0" destOrd="0" presId="urn:microsoft.com/office/officeart/2005/8/layout/process5"/>
    <dgm:cxn modelId="{53AD12FB-31AB-4708-9FAB-ABB5A3E5927C}" type="presOf" srcId="{B666F98D-117B-4410-BF85-ECA11B036E67}" destId="{A1D29D92-9ACD-4901-A196-4B3141FA9B08}" srcOrd="0" destOrd="0" presId="urn:microsoft.com/office/officeart/2005/8/layout/process5"/>
    <dgm:cxn modelId="{24A8D16C-F381-459A-B009-50A39702F986}" srcId="{3336B52D-6C10-4C8D-BD39-B09C92EBCD8C}" destId="{514E22E9-E33D-45ED-91D0-94ADB8AF3E5A}" srcOrd="0" destOrd="0" parTransId="{2C73C092-F544-44AC-B436-53696A77ED50}" sibTransId="{2AF3E7FC-B761-46EB-A74B-710F802C7C9C}"/>
    <dgm:cxn modelId="{2D1986B1-7BAD-4C19-A622-9880B8A3E31E}" srcId="{3336B52D-6C10-4C8D-BD39-B09C92EBCD8C}" destId="{B059045E-BADE-42B6-94F1-E0D219C43DAA}" srcOrd="5" destOrd="0" parTransId="{13D81BD2-B43A-47C5-AC74-B4FD70CB4889}" sibTransId="{FF66FBB0-BD4E-4E42-8D01-C4CB68CD0C27}"/>
    <dgm:cxn modelId="{D8ED97D8-2074-4AC4-AFEB-1A7357411AAD}" type="presOf" srcId="{2AF3E7FC-B761-46EB-A74B-710F802C7C9C}" destId="{87BB8938-868F-4E11-BDA7-C2E1AEFBE91E}" srcOrd="0" destOrd="0" presId="urn:microsoft.com/office/officeart/2005/8/layout/process5"/>
    <dgm:cxn modelId="{25DD34F2-38A4-42B9-A196-ECB35F480FD5}" srcId="{3336B52D-6C10-4C8D-BD39-B09C92EBCD8C}" destId="{FA4BABD4-4DEE-4EC7-80AD-FB205699C41A}" srcOrd="4" destOrd="0" parTransId="{D894E171-B452-491D-9F80-36C6C5D89157}" sibTransId="{3AE3397A-AEA7-4E0B-9A8C-DB97FEA9ECC5}"/>
    <dgm:cxn modelId="{6FD3E8F9-B104-41AD-A220-3954F52F268F}" type="presOf" srcId="{872A6EE2-08EB-4D68-9B90-40B0D9E99215}" destId="{94508F50-10C8-4EFD-AF15-6DBA1F9DAD19}" srcOrd="0" destOrd="0" presId="urn:microsoft.com/office/officeart/2005/8/layout/process5"/>
    <dgm:cxn modelId="{B1C1AC42-D3D3-4F77-9B5A-1C08AF68F2A4}" type="presParOf" srcId="{438E5F9D-1B68-4D01-8D4B-7DB791A764BD}" destId="{AB10A67E-C5CA-4CCF-8245-34BA84F1AE9D}" srcOrd="0" destOrd="0" presId="urn:microsoft.com/office/officeart/2005/8/layout/process5"/>
    <dgm:cxn modelId="{9BA128E0-D8C0-4CE7-AAB9-9092C481B678}" type="presParOf" srcId="{438E5F9D-1B68-4D01-8D4B-7DB791A764BD}" destId="{87BB8938-868F-4E11-BDA7-C2E1AEFBE91E}" srcOrd="1" destOrd="0" presId="urn:microsoft.com/office/officeart/2005/8/layout/process5"/>
    <dgm:cxn modelId="{6777C356-622F-4CE3-95FB-E202B02EB756}" type="presParOf" srcId="{87BB8938-868F-4E11-BDA7-C2E1AEFBE91E}" destId="{831A94BD-A703-4A31-B629-2028528C546F}" srcOrd="0" destOrd="0" presId="urn:microsoft.com/office/officeart/2005/8/layout/process5"/>
    <dgm:cxn modelId="{A6DBCDF6-F93A-4764-8482-4D70385E41A7}" type="presParOf" srcId="{438E5F9D-1B68-4D01-8D4B-7DB791A764BD}" destId="{7577E5CD-4D28-40DA-8349-8F1D5123F771}" srcOrd="2" destOrd="0" presId="urn:microsoft.com/office/officeart/2005/8/layout/process5"/>
    <dgm:cxn modelId="{4DCCC05A-01A5-4FA4-831E-47B23767C2C3}" type="presParOf" srcId="{438E5F9D-1B68-4D01-8D4B-7DB791A764BD}" destId="{A1D29D92-9ACD-4901-A196-4B3141FA9B08}" srcOrd="3" destOrd="0" presId="urn:microsoft.com/office/officeart/2005/8/layout/process5"/>
    <dgm:cxn modelId="{B1DBEBA0-33A3-405D-B410-2E5FBA52D183}" type="presParOf" srcId="{A1D29D92-9ACD-4901-A196-4B3141FA9B08}" destId="{049DFCB8-79AB-4A63-9CED-D04AF08BA56C}" srcOrd="0" destOrd="0" presId="urn:microsoft.com/office/officeart/2005/8/layout/process5"/>
    <dgm:cxn modelId="{46A6E2F9-0AD0-4BEE-B0FC-42466CA35052}" type="presParOf" srcId="{438E5F9D-1B68-4D01-8D4B-7DB791A764BD}" destId="{32FA5D38-8BE8-421A-9B59-8C62DB8602D2}" srcOrd="4" destOrd="0" presId="urn:microsoft.com/office/officeart/2005/8/layout/process5"/>
    <dgm:cxn modelId="{0F8A7F5E-BC36-4D46-BBA1-228710799A92}" type="presParOf" srcId="{438E5F9D-1B68-4D01-8D4B-7DB791A764BD}" destId="{6A341F86-F392-489E-8F44-A71F1A48C430}" srcOrd="5" destOrd="0" presId="urn:microsoft.com/office/officeart/2005/8/layout/process5"/>
    <dgm:cxn modelId="{EBF4243A-1E22-40B6-BAD3-35F6B85A729C}" type="presParOf" srcId="{6A341F86-F392-489E-8F44-A71F1A48C430}" destId="{83024460-77A2-476D-88A3-0C77D189C180}" srcOrd="0" destOrd="0" presId="urn:microsoft.com/office/officeart/2005/8/layout/process5"/>
    <dgm:cxn modelId="{EF5AAE9A-C031-4C5E-B889-76BC7AC74732}" type="presParOf" srcId="{438E5F9D-1B68-4D01-8D4B-7DB791A764BD}" destId="{94508F50-10C8-4EFD-AF15-6DBA1F9DAD19}" srcOrd="6" destOrd="0" presId="urn:microsoft.com/office/officeart/2005/8/layout/process5"/>
    <dgm:cxn modelId="{2A0405E1-DA7B-41C9-B312-3875414832C4}" type="presParOf" srcId="{438E5F9D-1B68-4D01-8D4B-7DB791A764BD}" destId="{0987FD63-D3DD-40B9-AB2F-34120ABA194F}" srcOrd="7" destOrd="0" presId="urn:microsoft.com/office/officeart/2005/8/layout/process5"/>
    <dgm:cxn modelId="{57DCDB02-4387-4E8F-92D8-A8BEE8279D5B}" type="presParOf" srcId="{0987FD63-D3DD-40B9-AB2F-34120ABA194F}" destId="{AAC84E9F-3211-424B-8FBD-AA4A070267A3}" srcOrd="0" destOrd="0" presId="urn:microsoft.com/office/officeart/2005/8/layout/process5"/>
    <dgm:cxn modelId="{1096382D-EC75-4664-B889-3E2C72F5DEFA}" type="presParOf" srcId="{438E5F9D-1B68-4D01-8D4B-7DB791A764BD}" destId="{AAF637FF-1C62-45D3-A427-87D874CE9C60}" srcOrd="8" destOrd="0" presId="urn:microsoft.com/office/officeart/2005/8/layout/process5"/>
    <dgm:cxn modelId="{BA4A6BA6-F18C-4747-94D6-06C2BC64BECD}" type="presParOf" srcId="{438E5F9D-1B68-4D01-8D4B-7DB791A764BD}" destId="{40BADC39-0848-4852-AFAD-82818821A96D}" srcOrd="9" destOrd="0" presId="urn:microsoft.com/office/officeart/2005/8/layout/process5"/>
    <dgm:cxn modelId="{206F5E9F-3BEA-40A0-B166-ACD1FF6627D3}" type="presParOf" srcId="{40BADC39-0848-4852-AFAD-82818821A96D}" destId="{809F9FAD-A7CA-4982-B06E-AF18285F9800}" srcOrd="0" destOrd="0" presId="urn:microsoft.com/office/officeart/2005/8/layout/process5"/>
    <dgm:cxn modelId="{08D9172C-A1DA-47A1-9D94-19861DC89CDE}" type="presParOf" srcId="{438E5F9D-1B68-4D01-8D4B-7DB791A764BD}" destId="{37A6FC1C-7CE1-4940-A38B-7471E66451E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0A67E-C5CA-4CCF-8245-34BA84F1AE9D}">
      <dsp:nvSpPr>
        <dsp:cNvPr id="0" name=""/>
        <dsp:cNvSpPr/>
      </dsp:nvSpPr>
      <dsp:spPr>
        <a:xfrm>
          <a:off x="692378" y="1623"/>
          <a:ext cx="1881485" cy="1128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ESTABELECER A SÉRIE COMPARATIVA</a:t>
          </a:r>
        </a:p>
      </dsp:txBody>
      <dsp:txXfrm>
        <a:off x="725442" y="34687"/>
        <a:ext cx="1815357" cy="1062763"/>
      </dsp:txXfrm>
    </dsp:sp>
    <dsp:sp modelId="{87BB8938-868F-4E11-BDA7-C2E1AEFBE91E}">
      <dsp:nvSpPr>
        <dsp:cNvPr id="0" name=""/>
        <dsp:cNvSpPr/>
      </dsp:nvSpPr>
      <dsp:spPr>
        <a:xfrm>
          <a:off x="2739434" y="332764"/>
          <a:ext cx="398874" cy="46660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39434" y="426086"/>
        <a:ext cx="279212" cy="279964"/>
      </dsp:txXfrm>
    </dsp:sp>
    <dsp:sp modelId="{7577E5CD-4D28-40DA-8349-8F1D5123F771}">
      <dsp:nvSpPr>
        <dsp:cNvPr id="0" name=""/>
        <dsp:cNvSpPr/>
      </dsp:nvSpPr>
      <dsp:spPr>
        <a:xfrm>
          <a:off x="3326457" y="1623"/>
          <a:ext cx="1881485" cy="1128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IMPLEMENTAR </a:t>
          </a:r>
          <a:r>
            <a:rPr lang="pt-BR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UMA SÉRIE PADRÃO</a:t>
          </a:r>
        </a:p>
      </dsp:txBody>
      <dsp:txXfrm>
        <a:off x="3359521" y="34687"/>
        <a:ext cx="1815357" cy="1062763"/>
      </dsp:txXfrm>
    </dsp:sp>
    <dsp:sp modelId="{A1D29D92-9ACD-4901-A196-4B3141FA9B08}">
      <dsp:nvSpPr>
        <dsp:cNvPr id="0" name=""/>
        <dsp:cNvSpPr/>
      </dsp:nvSpPr>
      <dsp:spPr>
        <a:xfrm>
          <a:off x="5373513" y="332764"/>
          <a:ext cx="398874" cy="46660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73513" y="426086"/>
        <a:ext cx="279212" cy="279964"/>
      </dsp:txXfrm>
    </dsp:sp>
    <dsp:sp modelId="{32FA5D38-8BE8-421A-9B59-8C62DB8602D2}">
      <dsp:nvSpPr>
        <dsp:cNvPr id="0" name=""/>
        <dsp:cNvSpPr/>
      </dsp:nvSpPr>
      <dsp:spPr>
        <a:xfrm>
          <a:off x="5960536" y="1623"/>
          <a:ext cx="1881485" cy="1128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CALCULAR A DIFERENÇA ENTRE AS DUAS SÉRIES ANTERIORES</a:t>
          </a:r>
        </a:p>
      </dsp:txBody>
      <dsp:txXfrm>
        <a:off x="5993600" y="34687"/>
        <a:ext cx="1815357" cy="1062763"/>
      </dsp:txXfrm>
    </dsp:sp>
    <dsp:sp modelId="{6A341F86-F392-489E-8F44-A71F1A48C430}">
      <dsp:nvSpPr>
        <dsp:cNvPr id="0" name=""/>
        <dsp:cNvSpPr/>
      </dsp:nvSpPr>
      <dsp:spPr>
        <a:xfrm rot="5400000">
          <a:off x="6701841" y="1262218"/>
          <a:ext cx="398874" cy="46660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6761296" y="1296085"/>
        <a:ext cx="279964" cy="279212"/>
      </dsp:txXfrm>
    </dsp:sp>
    <dsp:sp modelId="{94508F50-10C8-4EFD-AF15-6DBA1F9DAD19}">
      <dsp:nvSpPr>
        <dsp:cNvPr id="0" name=""/>
        <dsp:cNvSpPr/>
      </dsp:nvSpPr>
      <dsp:spPr>
        <a:xfrm>
          <a:off x="5960536" y="1883108"/>
          <a:ext cx="1881485" cy="1128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OBTER OS COEFICIENTES DE RELAÇÃO</a:t>
          </a:r>
        </a:p>
      </dsp:txBody>
      <dsp:txXfrm>
        <a:off x="5993600" y="1916172"/>
        <a:ext cx="1815357" cy="1062763"/>
      </dsp:txXfrm>
    </dsp:sp>
    <dsp:sp modelId="{0987FD63-D3DD-40B9-AB2F-34120ABA194F}">
      <dsp:nvSpPr>
        <dsp:cNvPr id="0" name=""/>
        <dsp:cNvSpPr/>
      </dsp:nvSpPr>
      <dsp:spPr>
        <a:xfrm rot="10800000">
          <a:off x="5396091" y="2214249"/>
          <a:ext cx="398874" cy="46660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515753" y="2307571"/>
        <a:ext cx="279212" cy="279964"/>
      </dsp:txXfrm>
    </dsp:sp>
    <dsp:sp modelId="{AAF637FF-1C62-45D3-A427-87D874CE9C60}">
      <dsp:nvSpPr>
        <dsp:cNvPr id="0" name=""/>
        <dsp:cNvSpPr/>
      </dsp:nvSpPr>
      <dsp:spPr>
        <a:xfrm>
          <a:off x="3326457" y="1883108"/>
          <a:ext cx="1881485" cy="1128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DETERMINAR O GRAU DE RELAÇÃO</a:t>
          </a:r>
        </a:p>
      </dsp:txBody>
      <dsp:txXfrm>
        <a:off x="3359521" y="1916172"/>
        <a:ext cx="1815357" cy="1062763"/>
      </dsp:txXfrm>
    </dsp:sp>
    <dsp:sp modelId="{40BADC39-0848-4852-AFAD-82818821A96D}">
      <dsp:nvSpPr>
        <dsp:cNvPr id="0" name=""/>
        <dsp:cNvSpPr/>
      </dsp:nvSpPr>
      <dsp:spPr>
        <a:xfrm rot="10800000">
          <a:off x="2762011" y="2214249"/>
          <a:ext cx="398874" cy="46660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881673" y="2307571"/>
        <a:ext cx="279212" cy="279964"/>
      </dsp:txXfrm>
    </dsp:sp>
    <dsp:sp modelId="{37A6FC1C-7CE1-4940-A38B-7471E66451EC}">
      <dsp:nvSpPr>
        <dsp:cNvPr id="0" name=""/>
        <dsp:cNvSpPr/>
      </dsp:nvSpPr>
      <dsp:spPr>
        <a:xfrm>
          <a:off x="692378" y="1883108"/>
          <a:ext cx="1881485" cy="112889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RANQUEAR AS PRIORIDADES DE RISCOS</a:t>
          </a:r>
        </a:p>
      </dsp:txBody>
      <dsp:txXfrm>
        <a:off x="725442" y="1916172"/>
        <a:ext cx="1815357" cy="1062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01/08/2020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nagaki@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357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495300" y="4451961"/>
            <a:ext cx="3874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Me. Lincoln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Nagaki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495300" y="3337922"/>
            <a:ext cx="761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Aplicação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Relacional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Grey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Priorização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Manutenção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Preventiva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Subestações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Energia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83244" y="6099604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03019"/>
              </p:ext>
            </p:extLst>
          </p:nvPr>
        </p:nvGraphicFramePr>
        <p:xfrm>
          <a:off x="1038088" y="1046206"/>
          <a:ext cx="6682877" cy="4843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3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6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5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EQUIPAMENTOS                                                                                                                                          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PERIODICIDADE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 INSTALADO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CARREGADORES DE BATERIAS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BANCO DE BATERIAS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MENSAL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BARRAMENTOS E CABOS 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BARRAMENTOS E CABOS CC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CHAVES SECCIONADORAS CA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582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CHAVES SECCIONADORAS CC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CUBÍCULOS BLINDADOS CA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CUBÍCULOS BLINDADOS CC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DISJUNTORES CA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249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DISJUNTORES EXTRA-RÁPIDOS 3KVCC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TRIMESTRAL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CUBÍCULOS DE ATERRAMENTO DO NEGATIVO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DISPOSITIVOS DE TESTE DE LINHA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1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MALHA DE ATERRAMENTO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9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83244" y="6099604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65050"/>
              </p:ext>
            </p:extLst>
          </p:nvPr>
        </p:nvGraphicFramePr>
        <p:xfrm>
          <a:off x="1120346" y="1186247"/>
          <a:ext cx="6600619" cy="462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6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88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48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5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EQUIPAMENTOS                                                                                                                                          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PERIODICIDADE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 INSTALADO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PAINÉIS DE PROTEÇÃO E COMANDO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370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ILUMINAÇÃO / VENTILAÇÃO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QUADRIMESTRAL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PARA-RAIOS CA/CC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GRUPOS RETIFICADORES DE 3KVCC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TRIMESTRAL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REATORES E FILTROS DE HARMÔNICAS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TRIMESTRAL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8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TRANSFORMADORES DE PROTEÇÃO E MEDIÇÃO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TRANSFORMADORES DE POTÊNCIA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TELECOMANDO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QUADRIMESTRAL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INSPEÇÃO - TERMOVISÃO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SEMESTRAL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53077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CONFIABILIDADE - CONCEITOS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30778" y="921474"/>
            <a:ext cx="808244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MANUTENÇÃO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NBR 5462/1994: engloba a combinação de todas as ações técnicas e administrativas, inclusive as de supervisão, destinadas a manter ou recolocar um item em um estado no qual possa desempenhar uma função requerida.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0778" y="2303389"/>
            <a:ext cx="808244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Manutenção corretiva: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atendimento imediato ou programado, pois houve a paralização do equipamento ou não está desempenhando sua função adequadamente.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Manutenção preventiva: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programada periodicamente em intervalos predeterminados ou de acordo com critérios prescritos, destinada a reduzir a probabilidade de falha ou a degradação do funcionamento de um determinado item.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Manutenção preditiva ou controlada: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baseada na aplicação sistemática de técnicas de análise, utilizando-se de meios de supervisão centralizados ou por amostragem para reduzir ao mínimo a manutenção preventiva, assim como diminuir a manutenção corretiva.</a:t>
            </a:r>
            <a:endParaRPr lang="pt-BR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559049" y="264509"/>
            <a:ext cx="796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FMEA</a:t>
            </a:r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DE MODOS DE FALHAS E EFEITOS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59049" y="1620446"/>
            <a:ext cx="822248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FMEA teve sua origem nos Estados Unidos no dia 9 de novembro de 1949, como um padrão para as operações militares, utilizada como uma técnica de avaliação da confiabilidade para determinar os efeitos nos sistemas e falhas em equipamentos (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Sakurada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2001).</a:t>
            </a:r>
          </a:p>
          <a:p>
            <a:pPr algn="just">
              <a:spcBef>
                <a:spcPts val="1800"/>
              </a:spcBef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OBJETIVO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Antecipar a ocorrência de uma falha, que muitas vezes pode chegar a parar o equipamento, sendo a ferramenta mais usual utilizada para esta análise (SOUZA, 2010).</a:t>
            </a:r>
          </a:p>
          <a:p>
            <a:pPr lvl="0" algn="just">
              <a:spcBef>
                <a:spcPts val="600"/>
              </a:spcBef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PERCEPÇÃO DE RISCO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04894" y="859918"/>
            <a:ext cx="764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Leal et al (2006)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sugere a tabela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priorização para o índice de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ocorrência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adaptado de Ford Motor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(1988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endParaRPr lang="pt-BR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56089"/>
              </p:ext>
            </p:extLst>
          </p:nvPr>
        </p:nvGraphicFramePr>
        <p:xfrm>
          <a:off x="802547" y="1465380"/>
          <a:ext cx="7547370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5828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8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EFEITO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GRAU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EXTREMAMENTE ALTA (QUASE INEVITÁVEL)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 ALTA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REPETIDAS FALHAS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MODERADAMENTE ALTA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MODERADA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RELATIVAMENTE BAIXA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REMOTA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6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QUASE IMPOSSÍVEL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9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PERCEPÇÃO DE RISCO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04893" y="921474"/>
            <a:ext cx="8016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 percepção de risco para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detecção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falha: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9200"/>
              </p:ext>
            </p:extLst>
          </p:nvPr>
        </p:nvGraphicFramePr>
        <p:xfrm>
          <a:off x="704893" y="1372225"/>
          <a:ext cx="7327232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5609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7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EFEITO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GRAU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ABSOLUTAMENTE INCERTA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 REMOTA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REMOTA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 BAIXA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MODERADA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MODERADAMENTE ALTA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 ALTA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QUASE CERTA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PERCEPÇÃO DE RISCO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04892" y="868879"/>
            <a:ext cx="7126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 percepção de risco para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severidade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efeitos da falha: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24075"/>
              </p:ext>
            </p:extLst>
          </p:nvPr>
        </p:nvGraphicFramePr>
        <p:xfrm>
          <a:off x="704892" y="1345550"/>
          <a:ext cx="7572833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5659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3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EFEITO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GRAU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PERIGOSO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SÉRIO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IMPORTANTE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IMPACTANTE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SIGNIFICATIVO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MODERADO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DESPREZÍVEL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MUITO DESPREZÍVEL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NENHUM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559049" y="226922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RPN (Risk Priority Number) </a:t>
            </a:r>
          </a:p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Número de Prioridade de Risco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59049" y="1304140"/>
            <a:ext cx="790890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Trata-se de uma avaliação numérica do risco atribuído a um processo, ou etapas de um processo, como parte da FMEA, em que uma equipe designa valores numéricos de modo de falha que quantificam a probabilidade ocorrência, probabilidade de detecção e gravidade do impacto (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Youngfjung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2011).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número é gerado através da expressão:</a:t>
            </a:r>
          </a:p>
          <a:p>
            <a:pPr algn="just">
              <a:spcAft>
                <a:spcPts val="0"/>
              </a:spcAf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 de Texto 2"/>
              <p:cNvSpPr txBox="1">
                <a:spLocks noChangeArrowheads="1"/>
              </p:cNvSpPr>
              <p:nvPr/>
            </p:nvSpPr>
            <p:spPr bwMode="auto">
              <a:xfrm>
                <a:off x="2354313" y="3503310"/>
                <a:ext cx="4845016" cy="8064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RPN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O</m:t>
                          </m:r>
                        </m:e>
                      </m:d>
                      <m:r>
                        <a:rPr lang="pt-B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</m:d>
                      <m:r>
                        <a:rPr lang="pt-B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4313" y="3503310"/>
                <a:ext cx="4845016" cy="8064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59049" y="4400631"/>
                <a:ext cx="790890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Onde: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O</m:t>
                        </m:r>
                      </m:e>
                    </m:d>
                    <m:r>
                      <a:rPr lang="pt-BR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sSub>
                      <m:sSubPr>
                        <m:ctrlPr>
                          <a:rPr lang="pt-BR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</m:e>
                    </m:d>
                    <m:r>
                      <a:rPr lang="pt-BR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pt-BR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𝑒</m:t>
                    </m:r>
                    <m:r>
                      <a:rPr lang="pt-BR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pt-BR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pt-BR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pt-BR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chemeClr val="bg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índices de percepção de risco relativos à ocorrência, detecção e severidade.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pt-BR" dirty="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9" y="4400631"/>
                <a:ext cx="7908908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94" r="-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0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CONFIABILIDADE - CONCEITOS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17861" y="921474"/>
            <a:ext cx="819777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RELACIONAL GREY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 por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Julong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Deng em 1982, que desenvolveu um método para o cálculo mais preciso que o RPN.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Geum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Cho e Park, 2011) Método de tomada de decisões em um ambiente de incertezas, caracterizado por informações sob a circunstância de decisão multidimensional, proporcionando uma abordagem flexível usando diferentes coeficientes de ponderação, a fim de se conseguir resultados mais reais.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análise pode ser aplicada em diversos segmentos, sendo aplicada até na previsão de vendas de automóveis (CASTRO, 2011) e na implementação da análise dos modos de falha e seus efeitos no processo de fabricação de peças em material compósito (BRAGANÇA, 2013).</a:t>
            </a: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CONFIABILIDADE - CONCEITOS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34336" y="1047477"/>
            <a:ext cx="10972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IMPLEMENTAÇÃO DA ANÁLISE RELACIONAL GREY</a:t>
            </a:r>
          </a:p>
          <a:p>
            <a:pPr>
              <a:spcAft>
                <a:spcPts val="0"/>
              </a:spcAft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38673378"/>
              </p:ext>
            </p:extLst>
          </p:nvPr>
        </p:nvGraphicFramePr>
        <p:xfrm>
          <a:off x="401851" y="1909251"/>
          <a:ext cx="8534400" cy="301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7"/>
          <p:cNvSpPr/>
          <p:nvPr/>
        </p:nvSpPr>
        <p:spPr>
          <a:xfrm>
            <a:off x="2788587" y="5160491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</p:spTree>
    <p:extLst>
      <p:ext uri="{BB962C8B-B14F-4D97-AF65-F5344CB8AC3E}">
        <p14:creationId xmlns:p14="http://schemas.microsoft.com/office/powerpoint/2010/main" val="40854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=""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571800" y="1181729"/>
            <a:ext cx="7724732" cy="4634185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INTRODUÇÃO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SUBESTAÇÃO DE ENERGIA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CONFIABILIDADE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RESULTADOS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PERCEPÇÃO DE RISCO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RPN -  RISK PRIORITY NUMBER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ANÁLISE RELACIONAL GREY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COMPARATIVO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CONCLUSÕES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CONSIDERAÇÕES FINAIS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REFERÊNCIAS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ESTRUTURA DA APRESENTAÇÃO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ETAPAS DO ESTUDO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4720" y="414663"/>
            <a:ext cx="10577384" cy="590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Levantamento de dados.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Escolha do equipamento.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 a profissionais do setor.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Organização dos dados coletados.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Cálculo do RPN – </a:t>
            </a:r>
            <a:r>
              <a:rPr lang="pt-BR" sz="2200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</a:t>
            </a:r>
            <a:r>
              <a:rPr lang="pt-BR" sz="220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00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Priority</a:t>
            </a:r>
            <a:r>
              <a:rPr lang="pt-BR" sz="220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00" i="1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Aplicação da Análise Relacional Grey.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com o método tradicional.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Simulação com a aplicação de diferentes pesos dos fatores.</a:t>
            </a:r>
          </a:p>
          <a:p>
            <a:pPr marL="1069340" indent="-457200" algn="l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pt-BR" sz="2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dos resultados.</a:t>
            </a:r>
          </a:p>
          <a:p>
            <a:pPr marL="955040" indent="-34290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6843" y="874958"/>
            <a:ext cx="522066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5040" lvl="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ESCOLHA DO EQUIPAMENTO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0388" y="1482807"/>
            <a:ext cx="79610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 realizado o levantamento de falhas nos principais equipamentos de uma subestação de energia durante um período de 05 (cinco) anos, de 2013 a 2017 na empresa em estudo:</a:t>
            </a: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09013"/>
              </p:ext>
            </p:extLst>
          </p:nvPr>
        </p:nvGraphicFramePr>
        <p:xfrm>
          <a:off x="2637173" y="2680643"/>
          <a:ext cx="4390768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3207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2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EQUIPAMENTO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FALHAS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DISJUNTOR SF6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232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DISJUNTOR 3KVCC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CARREGADOR BATERIAS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CHAVE SECCIONADORA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RETIFICADOR 3KVCC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DISJUNTOR MÉDIA TENSÃO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s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7" y="181232"/>
            <a:ext cx="6933691" cy="658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 rotWithShape="1">
          <a:blip r:embed="rId3"/>
          <a:srcRect l="40128" t="13545" r="26596" b="18943"/>
          <a:stretch/>
        </p:blipFill>
        <p:spPr bwMode="auto">
          <a:xfrm>
            <a:off x="950827" y="-98854"/>
            <a:ext cx="6174904" cy="679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21925" y="6424936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</p:spTree>
    <p:extLst>
      <p:ext uri="{BB962C8B-B14F-4D97-AF65-F5344CB8AC3E}">
        <p14:creationId xmlns:p14="http://schemas.microsoft.com/office/powerpoint/2010/main" val="35840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PESQUISA DE PERCEPÇÃO DE RISCO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62981"/>
              </p:ext>
            </p:extLst>
          </p:nvPr>
        </p:nvGraphicFramePr>
        <p:xfrm>
          <a:off x="156411" y="921474"/>
          <a:ext cx="8746957" cy="5349240"/>
        </p:xfrm>
        <a:graphic>
          <a:graphicData uri="http://schemas.openxmlformats.org/drawingml/2006/table">
            <a:tbl>
              <a:tblPr firstRow="1" firstCol="1" bandRow="1"/>
              <a:tblGrid>
                <a:gridCol w="4463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8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37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14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85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OCORRÊNCIA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SEVERIDADE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Cornetas de sopro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Peça polar da bobina de sopro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fixo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elástico superior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Braço de contato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Molas de retorno dos braços de contato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Alavanca de armadura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Pacote de lâminas da espira de disparo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Batente elástico inferior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fechamento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Pacote de lâminas shunt da espira de disparo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56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Circuito magnético da bobina de fechamento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RPN CALCULADO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37744"/>
              </p:ext>
            </p:extLst>
          </p:nvPr>
        </p:nvGraphicFramePr>
        <p:xfrm>
          <a:off x="312822" y="912072"/>
          <a:ext cx="8325853" cy="5349240"/>
        </p:xfrm>
        <a:graphic>
          <a:graphicData uri="http://schemas.openxmlformats.org/drawingml/2006/table">
            <a:tbl>
              <a:tblPr firstRow="1" firstCol="1" bandRow="1"/>
              <a:tblGrid>
                <a:gridCol w="4379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5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05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RPN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RANKING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Câmara de arco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268,3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elástico superior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182,4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fechamento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fixo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176,3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retenção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158,4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auxiliar de sopro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Molas de retorno dos braços de contato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Circuito magnético da bobina de fechamento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Peça polar da bobina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Cornetas de sopro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8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Braço de contato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22" marR="409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0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2433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RELACIONAL GREY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48338"/>
              </p:ext>
            </p:extLst>
          </p:nvPr>
        </p:nvGraphicFramePr>
        <p:xfrm>
          <a:off x="3404937" y="425245"/>
          <a:ext cx="5594684" cy="5349240"/>
        </p:xfrm>
        <a:graphic>
          <a:graphicData uri="http://schemas.openxmlformats.org/drawingml/2006/table">
            <a:tbl>
              <a:tblPr firstRow="1" firstCol="1" bandRow="1"/>
              <a:tblGrid>
                <a:gridCol w="3167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8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6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GRAU DE RELAÇÃO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RANKING ROOS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Câmara de arco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0,420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fechamento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0,458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elástico superior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0,459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fixo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0,463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retenção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0,472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sopro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0,476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auxiliar de sopro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0,498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Circuito magnético da bobina de fechamento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0,557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2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Molas de retorno dos braços de contato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0,558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513" marR="4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704893" y="2123974"/>
            <a:ext cx="29197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ÍNDICES PROPOSTOS</a:t>
            </a:r>
          </a:p>
          <a:p>
            <a:pPr lvl="0"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ROOS E ROSA (2008):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33,3% (ocorrência)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33,3% (severidade)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33,3%</a:t>
            </a:r>
          </a:p>
          <a:p>
            <a:pPr lvl="0">
              <a:spcAft>
                <a:spcPts val="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(detecção).</a:t>
            </a:r>
            <a:endParaRPr lang="pt-BR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COMPARATIVO RPN X ROOS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3823136"/>
              </p:ext>
            </p:extLst>
          </p:nvPr>
        </p:nvGraphicFramePr>
        <p:xfrm>
          <a:off x="1532237" y="921474"/>
          <a:ext cx="5723367" cy="543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2821538" y="6359611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</p:spTree>
    <p:extLst>
      <p:ext uri="{BB962C8B-B14F-4D97-AF65-F5344CB8AC3E}">
        <p14:creationId xmlns:p14="http://schemas.microsoft.com/office/powerpoint/2010/main" val="2129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617724" y="305362"/>
            <a:ext cx="235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RELACIONAL GREY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17724" y="1974995"/>
            <a:ext cx="24463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ÍNDICES PROPOSTOS</a:t>
            </a:r>
          </a:p>
          <a:p>
            <a:pPr lvl="0"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CHANG ET AL (2001):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30,0% (ocorrência)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30,0% (severidade)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baseline="-25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40,0% (detecção).</a:t>
            </a:r>
            <a:endParaRPr lang="pt-BR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87025"/>
              </p:ext>
            </p:extLst>
          </p:nvPr>
        </p:nvGraphicFramePr>
        <p:xfrm>
          <a:off x="2983832" y="397000"/>
          <a:ext cx="6003650" cy="5349240"/>
        </p:xfrm>
        <a:graphic>
          <a:graphicData uri="http://schemas.openxmlformats.org/drawingml/2006/table">
            <a:tbl>
              <a:tblPr firstRow="1" firstCol="1" bandRow="1"/>
              <a:tblGrid>
                <a:gridCol w="3801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0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7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GRAU DE RELAÇÃO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RANKING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Câmara de arco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elástico superior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fixo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fechamento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retenção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auxiliar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Molas de retorno dos braços de contato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Circuito magnético da bobina de fechamento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13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Parafuso de afinação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COMPARATIVO RPN X CHANG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59317" y="6336634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17147227"/>
              </p:ext>
            </p:extLst>
          </p:nvPr>
        </p:nvGraphicFramePr>
        <p:xfrm>
          <a:off x="1573427" y="1087395"/>
          <a:ext cx="5682177" cy="524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75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 rotWithShape="1">
          <a:blip r:embed="rId3"/>
          <a:srcRect l="18884" t="23373" r="13455" b="21159"/>
          <a:stretch/>
        </p:blipFill>
        <p:spPr bwMode="auto">
          <a:xfrm>
            <a:off x="807310" y="1158575"/>
            <a:ext cx="6812689" cy="266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34" y="4061776"/>
            <a:ext cx="2627871" cy="1735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43696" y="4246003"/>
            <a:ext cx="1961434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Enel (2020)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038334" y="3726407"/>
            <a:ext cx="1785295" cy="308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12140" algn="l">
              <a:lnSpc>
                <a:spcPct val="150000"/>
              </a:lnSpc>
              <a:spcBef>
                <a:spcPts val="300"/>
              </a:spcBef>
            </a:pPr>
            <a:r>
              <a:rPr lang="pt-BR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LEGENDA:</a:t>
            </a:r>
            <a:endParaRPr lang="pt-B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4" y="336699"/>
            <a:ext cx="2474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ANÁLISE RELACIONAL GREY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04894" y="2179135"/>
            <a:ext cx="285002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ÍNDICES PROPOSTOS</a:t>
            </a:r>
          </a:p>
          <a:p>
            <a:pPr lvl="0"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LEAL ET AL (2006):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αO = 30,0% (ocorrência);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αS = 50,0% (severidade)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αD = 20,0% (detecção).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92787"/>
              </p:ext>
            </p:extLst>
          </p:nvPr>
        </p:nvGraphicFramePr>
        <p:xfrm>
          <a:off x="3585411" y="0"/>
          <a:ext cx="5443259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3176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7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9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GRAU DE RELAÇÃO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RANKING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Câmara de arco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fechamento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elástico superior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fixo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retenção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auxiliar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Circuito magnético da bobina de fechamento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Molas de retorno dos braços de contato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Peça polar da bobina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3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COMPARATIVO RPN X LEAL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121782" y="6336634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780973147"/>
              </p:ext>
            </p:extLst>
          </p:nvPr>
        </p:nvGraphicFramePr>
        <p:xfrm>
          <a:off x="1823714" y="999158"/>
          <a:ext cx="5496569" cy="525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1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4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QUADRO COMPARATIVO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73510"/>
              </p:ext>
            </p:extLst>
          </p:nvPr>
        </p:nvGraphicFramePr>
        <p:xfrm>
          <a:off x="120316" y="921474"/>
          <a:ext cx="8903368" cy="4988733"/>
        </p:xfrm>
        <a:graphic>
          <a:graphicData uri="http://schemas.openxmlformats.org/drawingml/2006/table">
            <a:tbl>
              <a:tblPr firstRow="1" firstCol="1" bandRow="1"/>
              <a:tblGrid>
                <a:gridCol w="4483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5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49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69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0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2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RPN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Cornetas de sopro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Peça polar da bobina de sopro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fixo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Contato elástico superior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Braço de contato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Molas de retorno dos braços de contato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Alavanca de armadura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Pacote de lâminas da espira de disparo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Batente elástico inferior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fechamento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Pacote de lâminas shunt da espira de disparo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4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QUADRO COMPARATIVO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46291"/>
              </p:ext>
            </p:extLst>
          </p:nvPr>
        </p:nvGraphicFramePr>
        <p:xfrm>
          <a:off x="108284" y="1041790"/>
          <a:ext cx="8927431" cy="4577253"/>
        </p:xfrm>
        <a:graphic>
          <a:graphicData uri="http://schemas.openxmlformats.org/drawingml/2006/table">
            <a:tbl>
              <a:tblPr firstRow="1" firstCol="1" bandRow="1"/>
              <a:tblGrid>
                <a:gridCol w="5173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67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81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83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2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RPN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LEAL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Pacote de lâminas de circuito magnético de retenção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Pacote de lâminas da alavanca de armadura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Espira de disparo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Régua graduada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Parafuso de afinação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Bobina de retenção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Shunt da espira de disparo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Shunt flexível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Articulação da alavanca de armadura H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Articulação do braço de contato F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58" marR="39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0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=""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497361" y="1985806"/>
            <a:ext cx="8149275" cy="4090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Use este padrão para slides que contenham mapas e modelos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GRÁFICO COMPARATIVO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44136227"/>
              </p:ext>
            </p:extLst>
          </p:nvPr>
        </p:nvGraphicFramePr>
        <p:xfrm>
          <a:off x="704892" y="921474"/>
          <a:ext cx="7738891" cy="511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2801188" y="6038335"/>
            <a:ext cx="2900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/>
              <a:t>Fonte: O Autor (2020)</a:t>
            </a:r>
          </a:p>
        </p:txBody>
      </p:sp>
    </p:spTree>
    <p:extLst>
      <p:ext uri="{BB962C8B-B14F-4D97-AF65-F5344CB8AC3E}">
        <p14:creationId xmlns:p14="http://schemas.microsoft.com/office/powerpoint/2010/main" val="37100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CONCLUSÕES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113979"/>
            <a:ext cx="8641492" cy="3624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1214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formas gerais, para este caso específico, os 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 obtidos tanto pe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aplicação do RPN, quanto pela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Relacional </a:t>
            </a:r>
            <a:r>
              <a:rPr lang="pt-BR" sz="1800" dirty="0" err="1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Grey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obtiveram coerência quando analisados pel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equipe técnica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sz="1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214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formulação da FMEA 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auxilia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muito nos trabalhos de identificação dos componentes, assim como a discussão quanto a sua utilidade dentro do equipamento. Auxiliou até para a formulação das notas atribuídas para o cálculo do RPN e as bases para a aplicação da Análise Relacional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Grey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1214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 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 de formulação do FMEA deve ser estendida para outros setores e equipamentos da empresa em estudo, assim como a aplicação da Análise Relacional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Grey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1214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CONSIDERAÇÕES FINAIS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280086" y="789780"/>
            <a:ext cx="8476735" cy="5906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504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correria do dia a dia da manutenção não deve deixar de lado a utilização de ferramentas de gestão, como as apresentadas neste estudo.</a:t>
            </a:r>
          </a:p>
          <a:p>
            <a:pPr marL="95504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 equipamento que atinge a “maturidade” apontada pela “Curva da Banheira” deve ser analisado de forma mais criteriosa, levando em consideração a aplicação de um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retrofit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optar pela sua substituição e descarte.</a:t>
            </a:r>
          </a:p>
          <a:p>
            <a:pPr marL="95504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investimento em manutenção nem sempre é prioridade nas Empresas, mas pode levar o sistema ao colapso e uma diminuição significativa da confiabilidade.</a:t>
            </a:r>
          </a:p>
          <a:p>
            <a:pPr marL="95504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grande maioria das vezes, a manutenção só é lembrada quando um sistema apresenta degradação.</a:t>
            </a:r>
          </a:p>
          <a:p>
            <a:pPr marL="95504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2140"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504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REFERÊNCIAS BIBLIOGRÁFICAS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4893" y="921474"/>
            <a:ext cx="832845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LEAL, F., PINHO, A. F. e ALMEIDA, D. A. 2006.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Análise de falhas através da aplicação do FMEA e da Teoria Grey. </a:t>
            </a: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 Industrial.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2006, Vol. 02.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BRASIL, ENEL. 2018.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LIG AT - Fornecimento de Energia Elétrica em Tensão de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Subtransmissão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._</a:t>
            </a: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https://www.eneldistribuicaosp.com.br/normas-tecnicas.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[Online] 2018.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BRASIL, ABNT. 1994.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CONFIABILIDADE E MANTENABILIDADE. 1994. PP.07.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Ching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Liang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WEI,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e LEE,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Yeong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1999.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fuzzy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Kybernetes</a:t>
            </a: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1999, Vol. 28, pp. 1072-1080.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REFERÊNCIAS BIBLIOGRÁFICAS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4893" y="921474"/>
            <a:ext cx="832845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SOFYALIOĞLU,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Çiğdem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ÖZTÜRK,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Şule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2012. APPLICATION OF GREY RELATIONAL ANALYSIS WITH FUZZY AHP TO FMEA METHOD.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Doğuş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Dergisi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2012, pp. 114-130.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ROOS, Cristiano, MORAES, Jorge André Ribas e ROSA, Leandro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Cantorski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da. 2008.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MELHORIA DA QUALIDADE NOS SERVIÇOS DE TRANSPORTE UTILIZANDO A FERRAMENTA FMEA. </a:t>
            </a: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Gestão Industrial.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2008, pp. 148-159.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FOLGADO,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Miguel Ângelo Semedo. 2013. SUBESTAÇÕES DE TRAÇÃO E POSTOS DE CATENÁRIA. Instituto Politécnico de Tomar. 2013, pp. 09. </a:t>
            </a:r>
          </a:p>
        </p:txBody>
      </p:sp>
    </p:spTree>
    <p:extLst>
      <p:ext uri="{BB962C8B-B14F-4D97-AF65-F5344CB8AC3E}">
        <p14:creationId xmlns:p14="http://schemas.microsoft.com/office/powerpoint/2010/main" val="4066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REFERÊNCIAS BIBLIOGRÁFICAS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4893" y="921474"/>
            <a:ext cx="832845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SAKURADA, Eduardo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Yuji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2001. AS TÉCNICAS DE ANÁLISE DOS MODOS DE FALHAS E SEUS EFEITOS E ANÁLISE DA ÁRVORE DE FALHAS NO DESENVOLVIMENTO E NA AVALIAÇÃO DE PRODUTOS. 2001.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BRAGANÇA,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Hedolânio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Madre de Deus Sequeira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2013. IMPLEMENTAÇÃO DA ANÁLISE DOS MODOS DE FALHA E SEUS EFEITOS NO PROCESSO DE FABRICAÇÃO DE PEÇAS EM MATERIAL COMPÓSITO. FACULDADE DE CIÊNCIA E TECNOLOGIA. Lisboa : s.n., 2013.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CASTRO, Vitor Gomes 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2011. APLICAÇÃO DO MODELO DE PREVISÃO GREY GM (1, 1) PARA PREVISÃO DE VENDAS NO SEGMENTO DE AUTOMÓVEIS SEDANS PEQUENOS. Rio de Janeiro : s.n., 2011. p. 44.</a:t>
            </a:r>
          </a:p>
        </p:txBody>
      </p:sp>
    </p:spTree>
    <p:extLst>
      <p:ext uri="{BB962C8B-B14F-4D97-AF65-F5344CB8AC3E}">
        <p14:creationId xmlns:p14="http://schemas.microsoft.com/office/powerpoint/2010/main" val="38583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2704" t="17298" r="18918" b="22402"/>
          <a:stretch/>
        </p:blipFill>
        <p:spPr>
          <a:xfrm>
            <a:off x="243147" y="921474"/>
            <a:ext cx="8648111" cy="50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REFERÊNCIAS BIBLIOGRÁFICAS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04893" y="921474"/>
            <a:ext cx="832845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GEUM,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Youngjung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CHO,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Yangrae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PARK,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Yongtae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2011. A SYSTEMATIC APPROACH FOR DIAGNOSING SERVICE FAILURE: SERVICE-SPECIFIC.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Mathematical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2011, Vol. 54, pp. 3126-3142.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ROOS, Cristiano, MORAES, Jorge André Ribas e ROSA, Leandro </a:t>
            </a:r>
            <a:r>
              <a:rPr lang="pt-BR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Cantorski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2008. MELHORIA DA QUALIDADE NOS SERVIÇOS DE TRANSPORTE UTILIZANDO A FERRAMENTA FMEA. Revista Gestão Industrial. 2008, pp. 148-159.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YOUNGJUNG, G., YANGRAE, C. e YONGTAE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2011. A SYSTEMATIC APPROACH FOR DIAGNOSING SERVICE FAILURE: SERVICE-SPECIFIC FMEA AND GREY RELATIONAL ANALYSIS APPROACH. [A. do livro]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Mathematical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Seoul : Science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2011, pp. 3126-3142.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LINCOLN NAGAKI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058778"/>
            <a:ext cx="8781537" cy="5237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504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Graduação em Engenharia Elétrica pelo Centro Universitário FEI (2004)</a:t>
            </a:r>
          </a:p>
          <a:p>
            <a:pPr marL="95504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Especialização (Lato Senso) em Tecnologia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Metroferroviária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 pelo PECE, instituição ligada a POLI – USP.</a:t>
            </a:r>
          </a:p>
          <a:p>
            <a:pPr marL="95504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Especialização (Lato Senso) em Engenharia de Segurança do Trabalho pela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Uninove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</a:t>
            </a:r>
          </a:p>
          <a:p>
            <a:pPr marL="955040" lvl="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Mestrado (Stricto Senso) em Engenharia de Produção pela </a:t>
            </a:r>
            <a:r>
              <a:rPr lang="pt-BR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Uninove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</a:t>
            </a: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Atualmente, exerce o cargo de Engenheiro III na área de Sistemas Elétricos de Potência na Companhia Paulista de Trens Metropolitanos – CPTM</a:t>
            </a: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Atuou como Presidente da CIPA e como Presidente do Conselho Fiscal da AEEFSJ</a:t>
            </a: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ea typeface="+mn-ea"/>
                <a:cs typeface="+mn-cs"/>
                <a:hlinkClick r:id="rId3"/>
              </a:rPr>
              <a:t>nagaki@</a:t>
            </a:r>
            <a:r>
              <a:rPr lang="pt-BR" sz="2000" dirty="0">
                <a:solidFill>
                  <a:srgbClr val="0070C0"/>
                </a:solidFill>
                <a:ea typeface="+mn-ea"/>
                <a:cs typeface="+mn-cs"/>
              </a:rPr>
              <a:t>cptm.sp.gov.br</a:t>
            </a: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(11) 97404-0047</a:t>
            </a:r>
          </a:p>
          <a:p>
            <a:pPr marL="612140"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0"/>
          <a:stretch/>
        </p:blipFill>
        <p:spPr bwMode="auto">
          <a:xfrm>
            <a:off x="598463" y="1119144"/>
            <a:ext cx="7947073" cy="3889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65250" y="5108064"/>
            <a:ext cx="254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140" lvl="0" algn="ctr">
              <a:lnSpc>
                <a:spcPct val="150000"/>
              </a:lnSpc>
              <a:spcBef>
                <a:spcPts val="300"/>
              </a:spcBef>
            </a:pPr>
            <a:r>
              <a:rPr lang="pt-BR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FOLGADO (2013)</a:t>
            </a:r>
          </a:p>
        </p:txBody>
      </p:sp>
    </p:spTree>
    <p:extLst>
      <p:ext uri="{BB962C8B-B14F-4D97-AF65-F5344CB8AC3E}">
        <p14:creationId xmlns:p14="http://schemas.microsoft.com/office/powerpoint/2010/main" val="37432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04"/>
            <a:ext cx="9144000" cy="5143500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73968" y="6099604"/>
            <a:ext cx="482466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 smtClean="0"/>
              <a:t>SUBESTAÇÃO AYRTON SENNA – CPTM</a:t>
            </a:r>
          </a:p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 smtClean="0"/>
              <a:t>Fonte</a:t>
            </a:r>
            <a:r>
              <a:rPr lang="pt-BR" sz="1200" b="1" dirty="0"/>
              <a:t>: O Autor (2020)</a:t>
            </a:r>
          </a:p>
        </p:txBody>
      </p:sp>
    </p:spTree>
    <p:extLst>
      <p:ext uri="{BB962C8B-B14F-4D97-AF65-F5344CB8AC3E}">
        <p14:creationId xmlns:p14="http://schemas.microsoft.com/office/powerpoint/2010/main" val="16259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1474"/>
            <a:ext cx="9144000" cy="51435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273968" y="6099604"/>
            <a:ext cx="482466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 smtClean="0"/>
              <a:t>SUBESTAÇÃO AYRTON SENNA – CPTM</a:t>
            </a:r>
          </a:p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 smtClean="0"/>
              <a:t>Fonte</a:t>
            </a:r>
            <a:r>
              <a:rPr lang="pt-BR" sz="1200" b="1" dirty="0"/>
              <a:t>: O Autor (2020)</a:t>
            </a:r>
          </a:p>
        </p:txBody>
      </p:sp>
    </p:spTree>
    <p:extLst>
      <p:ext uri="{BB962C8B-B14F-4D97-AF65-F5344CB8AC3E}">
        <p14:creationId xmlns:p14="http://schemas.microsoft.com/office/powerpoint/2010/main" val="2655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SUBESTAÇÃO DE ENERGIA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789"/>
            <a:ext cx="9144000" cy="51435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73968" y="6099604"/>
            <a:ext cx="482466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 smtClean="0"/>
              <a:t>SUBESTAÇÃO AEROPORTO DE GUARULHOS – CPTM</a:t>
            </a:r>
          </a:p>
          <a:p>
            <a:pPr marL="612140" algn="ctr">
              <a:lnSpc>
                <a:spcPct val="150000"/>
              </a:lnSpc>
              <a:spcBef>
                <a:spcPts val="300"/>
              </a:spcBef>
            </a:pPr>
            <a:r>
              <a:rPr lang="pt-BR" sz="1200" b="1" dirty="0" smtClean="0"/>
              <a:t>Fonte</a:t>
            </a:r>
            <a:r>
              <a:rPr lang="pt-BR" sz="1200" b="1" dirty="0"/>
              <a:t>: O Autor (2020)</a:t>
            </a:r>
          </a:p>
        </p:txBody>
      </p:sp>
    </p:spTree>
    <p:extLst>
      <p:ext uri="{BB962C8B-B14F-4D97-AF65-F5344CB8AC3E}">
        <p14:creationId xmlns:p14="http://schemas.microsoft.com/office/powerpoint/2010/main" val="9911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" y="714933"/>
            <a:ext cx="8915436" cy="5875337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DISTRIBUIÇÃO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2503</Words>
  <Application>Microsoft Office PowerPoint</Application>
  <PresentationFormat>Apresentação na tela (4:3)</PresentationFormat>
  <Paragraphs>633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2" baseType="lpstr">
      <vt:lpstr>Open Sans</vt:lpstr>
      <vt:lpstr>Cambria Math</vt:lpstr>
      <vt:lpstr>Symbol</vt:lpstr>
      <vt:lpstr>Arial</vt:lpstr>
      <vt:lpstr>Calibri Light</vt:lpstr>
      <vt:lpstr>Tahoma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cptm</cp:lastModifiedBy>
  <cp:revision>123</cp:revision>
  <dcterms:created xsi:type="dcterms:W3CDTF">2019-06-17T19:57:39Z</dcterms:created>
  <dcterms:modified xsi:type="dcterms:W3CDTF">2020-08-02T02:19:13Z</dcterms:modified>
</cp:coreProperties>
</file>