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9" r:id="rId2"/>
    <p:sldId id="287" r:id="rId3"/>
    <p:sldId id="309" r:id="rId4"/>
    <p:sldId id="310" r:id="rId5"/>
    <p:sldId id="312" r:id="rId6"/>
    <p:sldId id="311" r:id="rId7"/>
    <p:sldId id="295" r:id="rId8"/>
    <p:sldId id="296" r:id="rId9"/>
    <p:sldId id="297" r:id="rId10"/>
    <p:sldId id="313" r:id="rId11"/>
    <p:sldId id="299" r:id="rId12"/>
    <p:sldId id="300" r:id="rId13"/>
    <p:sldId id="290" r:id="rId14"/>
    <p:sldId id="288" r:id="rId15"/>
    <p:sldId id="291" r:id="rId16"/>
    <p:sldId id="292" r:id="rId17"/>
    <p:sldId id="306" r:id="rId18"/>
    <p:sldId id="293" r:id="rId19"/>
    <p:sldId id="294" r:id="rId20"/>
    <p:sldId id="270" r:id="rId21"/>
    <p:sldId id="305" r:id="rId22"/>
    <p:sldId id="30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401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1DE"/>
    <a:srgbClr val="F7ABAE"/>
    <a:srgbClr val="BFFF7F"/>
    <a:srgbClr val="D4DEF7"/>
    <a:srgbClr val="EAEAEA"/>
    <a:srgbClr val="FFFFFF"/>
    <a:srgbClr val="161617"/>
    <a:srgbClr val="1C1C1C"/>
    <a:srgbClr val="000000"/>
    <a:srgbClr val="112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542" y="102"/>
      </p:cViewPr>
      <p:guideLst>
        <p:guide orient="horz" pos="2840"/>
        <p:guide pos="4014"/>
        <p:guide pos="2880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eral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defRPr lang="en-US" sz="240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2400" b="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Diâmetro</a:t>
            </a:r>
            <a:r>
              <a:rPr lang="en-US" sz="2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interno</a:t>
            </a:r>
            <a:r>
              <a:rPr lang="en-US" sz="2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x </a:t>
            </a:r>
            <a:r>
              <a:rPr lang="en-US" sz="2400" b="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Profundidade</a:t>
            </a:r>
            <a:r>
              <a:rPr lang="en-US" sz="2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Poço</a:t>
            </a:r>
            <a:endParaRPr lang="en-US" sz="2400" b="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duplo!$AA$2</c:f>
              <c:strCache>
                <c:ptCount val="1"/>
                <c:pt idx="0">
                  <c:v>h</c:v>
                </c:pt>
              </c:strCache>
            </c:strRef>
          </c:tx>
          <c:spPr>
            <a:ln w="28575">
              <a:noFill/>
            </a:ln>
          </c:spPr>
          <c:xVal>
            <c:numRef>
              <c:f>duplo!$J$3:$J$29</c:f>
              <c:numCache>
                <c:formatCode>0.00</c:formatCode>
                <c:ptCount val="27"/>
                <c:pt idx="0">
                  <c:v>12</c:v>
                </c:pt>
                <c:pt idx="1">
                  <c:v>14.5</c:v>
                </c:pt>
                <c:pt idx="2">
                  <c:v>12.7</c:v>
                </c:pt>
                <c:pt idx="3">
                  <c:v>12.7</c:v>
                </c:pt>
                <c:pt idx="4">
                  <c:v>14.625</c:v>
                </c:pt>
                <c:pt idx="5">
                  <c:v>12</c:v>
                </c:pt>
                <c:pt idx="6">
                  <c:v>13.916666666666666</c:v>
                </c:pt>
                <c:pt idx="7">
                  <c:v>14.799999999999999</c:v>
                </c:pt>
                <c:pt idx="8">
                  <c:v>14.75</c:v>
                </c:pt>
                <c:pt idx="9">
                  <c:v>17.5</c:v>
                </c:pt>
                <c:pt idx="10">
                  <c:v>11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14.2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14.5</c:v>
                </c:pt>
              </c:numCache>
            </c:numRef>
          </c:xVal>
          <c:yVal>
            <c:numRef>
              <c:f>duplo!$AA$3:$AA$29</c:f>
              <c:numCache>
                <c:formatCode>0.00</c:formatCode>
                <c:ptCount val="27"/>
                <c:pt idx="0">
                  <c:v>31.78</c:v>
                </c:pt>
                <c:pt idx="1">
                  <c:v>38</c:v>
                </c:pt>
                <c:pt idx="2">
                  <c:v>41.78</c:v>
                </c:pt>
                <c:pt idx="3">
                  <c:v>29.47</c:v>
                </c:pt>
                <c:pt idx="4">
                  <c:v>55.14</c:v>
                </c:pt>
                <c:pt idx="5">
                  <c:v>42.77</c:v>
                </c:pt>
                <c:pt idx="6">
                  <c:v>35.700000000000003</c:v>
                </c:pt>
                <c:pt idx="7">
                  <c:v>42.69</c:v>
                </c:pt>
                <c:pt idx="8">
                  <c:v>43.28</c:v>
                </c:pt>
                <c:pt idx="9">
                  <c:v>38.26</c:v>
                </c:pt>
                <c:pt idx="10">
                  <c:v>27.3</c:v>
                </c:pt>
                <c:pt idx="11">
                  <c:v>36.58</c:v>
                </c:pt>
                <c:pt idx="12">
                  <c:v>30.23</c:v>
                </c:pt>
                <c:pt idx="13">
                  <c:v>36.65</c:v>
                </c:pt>
                <c:pt idx="14">
                  <c:v>40</c:v>
                </c:pt>
                <c:pt idx="15">
                  <c:v>59.57</c:v>
                </c:pt>
                <c:pt idx="16">
                  <c:v>38.25</c:v>
                </c:pt>
                <c:pt idx="17">
                  <c:v>43.93</c:v>
                </c:pt>
                <c:pt idx="18">
                  <c:v>27.6</c:v>
                </c:pt>
                <c:pt idx="19">
                  <c:v>39.299999999999997</c:v>
                </c:pt>
                <c:pt idx="20">
                  <c:v>38.47</c:v>
                </c:pt>
                <c:pt idx="21">
                  <c:v>46.13</c:v>
                </c:pt>
                <c:pt idx="22">
                  <c:v>52.67</c:v>
                </c:pt>
                <c:pt idx="23">
                  <c:v>40.54</c:v>
                </c:pt>
                <c:pt idx="24">
                  <c:v>48.88</c:v>
                </c:pt>
                <c:pt idx="25">
                  <c:v>55.24</c:v>
                </c:pt>
                <c:pt idx="26">
                  <c:v>66.78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EED-456E-8757-3A1280FA3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874112"/>
        <c:axId val="98876032"/>
      </c:scatterChart>
      <c:valAx>
        <c:axId val="98874112"/>
        <c:scaling>
          <c:orientation val="minMax"/>
          <c:min val="10"/>
        </c:scaling>
        <c:delete val="0"/>
        <c:axPos val="b"/>
        <c:majorGridlines/>
        <c:title>
          <c:tx>
            <c:rich>
              <a:bodyPr/>
              <a:lstStyle/>
              <a:p>
                <a:pPr marL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defRPr lang="en-US" sz="2400" b="0" i="0" u="none" strike="noStrike" kern="1200" baseline="0" dirty="0" err="1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2400" b="0" i="0" u="none" strike="noStrike" kern="1200" baseline="0" dirty="0" err="1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rPr>
                  <a:t>Diâmetro</a:t>
                </a:r>
                <a:r>
                  <a:rPr lang="en-US" sz="2400" b="0" i="0" u="none" strike="noStrike" kern="1200" baseline="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400" b="0" i="0" u="none" strike="noStrike" kern="1200" baseline="0" dirty="0" err="1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rPr>
                  <a:t>interno</a:t>
                </a:r>
                <a:endParaRPr lang="en-US" sz="2400" b="0" i="0" u="none" strike="noStrike" kern="1200" baseline="0" dirty="0">
                  <a:solidFill>
                    <a:schemeClr val="tx1"/>
                  </a:solidFill>
                  <a:latin typeface="+mj-lt"/>
                  <a:ea typeface="+mn-ea"/>
                  <a:cs typeface="+mn-cs"/>
                </a:endParaRP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98876032"/>
        <c:crosses val="autoZero"/>
        <c:crossBetween val="midCat"/>
      </c:valAx>
      <c:valAx>
        <c:axId val="98876032"/>
        <c:scaling>
          <c:orientation val="minMax"/>
          <c:min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defRPr lang="en-US" sz="2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2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rPr>
                  <a:t>Profundidade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988741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34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10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0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54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04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70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63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24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14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97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41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8ACC-5D46-4422-9984-9D4F80DA6E27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79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15142-3306-8A49-A7A0-D87B4F056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3" name="Rectangle 11"/>
          <p:cNvSpPr/>
          <p:nvPr/>
        </p:nvSpPr>
        <p:spPr>
          <a:xfrm>
            <a:off x="360217" y="4451961"/>
            <a:ext cx="4113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GERSON LUIZ MARTINES</a:t>
            </a:r>
          </a:p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RICARDO LUIZ LEONARDO LEITE</a:t>
            </a:r>
          </a:p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HUGO CÁSSIO ROCHA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349826" y="3337922"/>
            <a:ext cx="8544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PROJETO MODULAR VSE EM BIM</a:t>
            </a: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4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17970DB-02D5-4DD1-B4BC-D3AB0C4E5F5F}"/>
              </a:ext>
            </a:extLst>
          </p:cNvPr>
          <p:cNvSpPr txBox="1"/>
          <p:nvPr/>
        </p:nvSpPr>
        <p:spPr>
          <a:xfrm>
            <a:off x="0" y="145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TIPOLOGIAS DAS </a:t>
            </a:r>
            <a:r>
              <a:rPr lang="pt-BR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VSEs</a:t>
            </a:r>
            <a:endParaRPr lang="pt-B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DE664F41-3754-4C34-8351-BCCD0B3298EC}"/>
              </a:ext>
            </a:extLst>
          </p:cNvPr>
          <p:cNvGrpSpPr/>
          <p:nvPr/>
        </p:nvGrpSpPr>
        <p:grpSpPr>
          <a:xfrm>
            <a:off x="423862" y="797927"/>
            <a:ext cx="8296275" cy="5510029"/>
            <a:chOff x="423862" y="797927"/>
            <a:chExt cx="8296275" cy="5510029"/>
          </a:xfrm>
        </p:grpSpPr>
        <p:grpSp>
          <p:nvGrpSpPr>
            <p:cNvPr id="51" name="Agrupar 50">
              <a:extLst>
                <a:ext uri="{FF2B5EF4-FFF2-40B4-BE49-F238E27FC236}">
                  <a16:creationId xmlns:a16="http://schemas.microsoft.com/office/drawing/2014/main" id="{DB5B0823-3CF0-412D-8E3F-CFCABDD97FB1}"/>
                </a:ext>
              </a:extLst>
            </p:cNvPr>
            <p:cNvGrpSpPr/>
            <p:nvPr/>
          </p:nvGrpSpPr>
          <p:grpSpPr>
            <a:xfrm>
              <a:off x="601308" y="797927"/>
              <a:ext cx="6138751" cy="404675"/>
              <a:chOff x="601308" y="697447"/>
              <a:chExt cx="6138751" cy="404675"/>
            </a:xfrm>
          </p:grpSpPr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F77D8224-7273-4C11-91F2-2D2F3035CAE2}"/>
                  </a:ext>
                </a:extLst>
              </p:cNvPr>
              <p:cNvSpPr txBox="1"/>
              <p:nvPr/>
            </p:nvSpPr>
            <p:spPr>
              <a:xfrm>
                <a:off x="601308" y="697447"/>
                <a:ext cx="1616375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/>
                  <a:t>Tipo de túnel</a:t>
                </a:r>
              </a:p>
            </p:txBody>
          </p:sp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D9FFBF40-4F4D-4332-9948-01FAE0865937}"/>
                  </a:ext>
                </a:extLst>
              </p:cNvPr>
              <p:cNvSpPr txBox="1"/>
              <p:nvPr/>
            </p:nvSpPr>
            <p:spPr>
              <a:xfrm>
                <a:off x="4842107" y="702012"/>
                <a:ext cx="1897952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/>
                  <a:t>Posição do Poço</a:t>
                </a:r>
              </a:p>
            </p:txBody>
          </p:sp>
        </p:grpSp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644E45EF-4C46-4A87-A6BB-AD546E50E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862" y="1374006"/>
              <a:ext cx="8296275" cy="493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255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C4E393A3-53D3-400E-94F0-09765D2AAF32}"/>
              </a:ext>
            </a:extLst>
          </p:cNvPr>
          <p:cNvGrpSpPr/>
          <p:nvPr/>
        </p:nvGrpSpPr>
        <p:grpSpPr>
          <a:xfrm>
            <a:off x="311208" y="883952"/>
            <a:ext cx="8523372" cy="5543708"/>
            <a:chOff x="572460" y="288871"/>
            <a:chExt cx="8523372" cy="5543708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4F9AB47-DA2B-4402-89C3-91EBBDD148EA}"/>
                </a:ext>
              </a:extLst>
            </p:cNvPr>
            <p:cNvSpPr/>
            <p:nvPr/>
          </p:nvSpPr>
          <p:spPr>
            <a:xfrm>
              <a:off x="2887892" y="2606497"/>
              <a:ext cx="2854564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pt-BR" sz="1400" dirty="0">
                  <a:latin typeface="+mj-lt"/>
                </a:rPr>
                <a:t>Túnel de Ligação (ajuste da extensão)</a:t>
              </a:r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CD4B3756-FB2D-48FB-9706-3E775453554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2460" y="288871"/>
              <a:ext cx="8519094" cy="5543708"/>
              <a:chOff x="564761" y="1059086"/>
              <a:chExt cx="7944998" cy="5170125"/>
            </a:xfrm>
          </p:grpSpPr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id="{F1419414-6B1A-42EB-892B-EAABEAAA99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8737" y="3565211"/>
                <a:ext cx="5746629" cy="2664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0" name="CaixaDeTexto 95">
                <a:extLst>
                  <a:ext uri="{FF2B5EF4-FFF2-40B4-BE49-F238E27FC236}">
                    <a16:creationId xmlns:a16="http://schemas.microsoft.com/office/drawing/2014/main" id="{2BDC801F-5578-49C4-A0EA-9F17588DAA2B}"/>
                  </a:ext>
                </a:extLst>
              </p:cNvPr>
              <p:cNvSpPr txBox="1"/>
              <p:nvPr/>
            </p:nvSpPr>
            <p:spPr>
              <a:xfrm>
                <a:off x="4466400" y="2696750"/>
                <a:ext cx="3905773" cy="266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1400" b="1" dirty="0">
                    <a:solidFill>
                      <a:srgbClr val="FF0000"/>
                    </a:solidFill>
                    <a:latin typeface="+mj-lt"/>
                  </a:rPr>
                  <a:t>P1</a:t>
                </a:r>
                <a:r>
                  <a:rPr lang="pt-BR" sz="1400" dirty="0">
                    <a:solidFill>
                      <a:srgbClr val="FF0000"/>
                    </a:solidFill>
                    <a:latin typeface="+mj-lt"/>
                  </a:rPr>
                  <a:t> – bloco de emboque do túnel e atenuador de ruídos</a:t>
                </a:r>
              </a:p>
            </p:txBody>
          </p:sp>
          <p:sp>
            <p:nvSpPr>
              <p:cNvPr id="21" name="CaixaDeTexto 106">
                <a:extLst>
                  <a:ext uri="{FF2B5EF4-FFF2-40B4-BE49-F238E27FC236}">
                    <a16:creationId xmlns:a16="http://schemas.microsoft.com/office/drawing/2014/main" id="{CF4634A6-6D05-4C84-B3BE-FF888B101089}"/>
                  </a:ext>
                </a:extLst>
              </p:cNvPr>
              <p:cNvSpPr txBox="1"/>
              <p:nvPr/>
            </p:nvSpPr>
            <p:spPr>
              <a:xfrm>
                <a:off x="4603987" y="1847643"/>
                <a:ext cx="3905772" cy="266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ctr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tx1">
                      <a:lumMod val="50000"/>
                      <a:lumOff val="50000"/>
                    </a:schemeClr>
                  </a:buClr>
                  <a:defRPr sz="1400">
                    <a:latin typeface="+mj-lt"/>
                  </a:defRPr>
                </a:lvl1pPr>
              </a:lstStyle>
              <a:p>
                <a:r>
                  <a:rPr lang="pt-BR" dirty="0"/>
                  <a:t>* </a:t>
                </a:r>
                <a:r>
                  <a:rPr lang="pt-BR" sz="1200" dirty="0"/>
                  <a:t>composto por 3 blocos com incremento de altura para ajuste</a:t>
                </a:r>
              </a:p>
            </p:txBody>
          </p:sp>
          <p:sp>
            <p:nvSpPr>
              <p:cNvPr id="22" name="CaixaDeTexto 97">
                <a:extLst>
                  <a:ext uri="{FF2B5EF4-FFF2-40B4-BE49-F238E27FC236}">
                    <a16:creationId xmlns:a16="http://schemas.microsoft.com/office/drawing/2014/main" id="{43E5EF72-B5CD-44AD-A4D6-5F8B3D0C670D}"/>
                  </a:ext>
                </a:extLst>
              </p:cNvPr>
              <p:cNvSpPr txBox="1"/>
              <p:nvPr/>
            </p:nvSpPr>
            <p:spPr>
              <a:xfrm>
                <a:off x="4478270" y="2226554"/>
                <a:ext cx="2858083" cy="266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1400" b="1" dirty="0">
                    <a:latin typeface="+mj-lt"/>
                  </a:rPr>
                  <a:t>P2</a:t>
                </a:r>
                <a:r>
                  <a:rPr lang="pt-BR" sz="1400" dirty="0">
                    <a:latin typeface="+mj-lt"/>
                  </a:rPr>
                  <a:t> – Bloco de escadas e ajuste de altura</a:t>
                </a:r>
              </a:p>
            </p:txBody>
          </p:sp>
          <p:sp>
            <p:nvSpPr>
              <p:cNvPr id="23" name="CaixaDeTexto 98">
                <a:extLst>
                  <a:ext uri="{FF2B5EF4-FFF2-40B4-BE49-F238E27FC236}">
                    <a16:creationId xmlns:a16="http://schemas.microsoft.com/office/drawing/2014/main" id="{102C0510-3F4C-44C3-8705-A1BF80AEE120}"/>
                  </a:ext>
                </a:extLst>
              </p:cNvPr>
              <p:cNvSpPr txBox="1"/>
              <p:nvPr/>
            </p:nvSpPr>
            <p:spPr>
              <a:xfrm>
                <a:off x="4494395" y="1683759"/>
                <a:ext cx="3216430" cy="266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ctr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tx1">
                      <a:lumMod val="50000"/>
                      <a:lumOff val="50000"/>
                    </a:schemeClr>
                  </a:buClr>
                  <a:defRPr sz="1400">
                    <a:latin typeface="+mj-lt"/>
                  </a:defRPr>
                </a:lvl1pPr>
              </a:lstStyle>
              <a:p>
                <a:r>
                  <a:rPr lang="pt-BR" b="1" dirty="0"/>
                  <a:t>P3</a:t>
                </a:r>
                <a:r>
                  <a:rPr lang="pt-BR" dirty="0"/>
                  <a:t>* – Poço Ventilador e atenuador de   ruídos</a:t>
                </a:r>
              </a:p>
            </p:txBody>
          </p:sp>
          <p:sp>
            <p:nvSpPr>
              <p:cNvPr id="24" name="CaixaDeTexto 103">
                <a:extLst>
                  <a:ext uri="{FF2B5EF4-FFF2-40B4-BE49-F238E27FC236}">
                    <a16:creationId xmlns:a16="http://schemas.microsoft.com/office/drawing/2014/main" id="{4C8A0F2D-BEE2-4A77-98BA-A03EBCEA61DF}"/>
                  </a:ext>
                </a:extLst>
              </p:cNvPr>
              <p:cNvSpPr txBox="1"/>
              <p:nvPr/>
            </p:nvSpPr>
            <p:spPr>
              <a:xfrm>
                <a:off x="4317859" y="1381974"/>
                <a:ext cx="1489485" cy="266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ctr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tx1">
                      <a:lumMod val="50000"/>
                      <a:lumOff val="50000"/>
                    </a:schemeClr>
                  </a:buClr>
                  <a:defRPr sz="1400">
                    <a:latin typeface="+mj-lt"/>
                  </a:defRPr>
                </a:lvl1pPr>
              </a:lstStyle>
              <a:p>
                <a:r>
                  <a:rPr lang="pt-BR" b="1" dirty="0"/>
                  <a:t>SE</a:t>
                </a:r>
                <a:r>
                  <a:rPr lang="pt-BR" dirty="0"/>
                  <a:t> - Superfície</a:t>
                </a:r>
              </a:p>
            </p:txBody>
          </p:sp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7965D164-6B5D-499E-B98C-C915C5E38F48}"/>
                  </a:ext>
                </a:extLst>
              </p:cNvPr>
              <p:cNvSpPr/>
              <p:nvPr/>
            </p:nvSpPr>
            <p:spPr>
              <a:xfrm>
                <a:off x="4515716" y="1113713"/>
                <a:ext cx="3905771" cy="14191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CaixaDeTexto 103">
                <a:extLst>
                  <a:ext uri="{FF2B5EF4-FFF2-40B4-BE49-F238E27FC236}">
                    <a16:creationId xmlns:a16="http://schemas.microsoft.com/office/drawing/2014/main" id="{00A1C8B8-3F2C-4091-991B-38FDA39E0E88}"/>
                  </a:ext>
                </a:extLst>
              </p:cNvPr>
              <p:cNvSpPr txBox="1"/>
              <p:nvPr/>
            </p:nvSpPr>
            <p:spPr>
              <a:xfrm>
                <a:off x="4302823" y="1140656"/>
                <a:ext cx="2188288" cy="266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ctr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tx1">
                      <a:lumMod val="50000"/>
                      <a:lumOff val="50000"/>
                    </a:schemeClr>
                  </a:buClr>
                  <a:defRPr sz="1400">
                    <a:latin typeface="+mj-lt"/>
                  </a:defRPr>
                </a:lvl1pPr>
              </a:lstStyle>
              <a:p>
                <a:r>
                  <a:rPr lang="pt-BR" b="1" dirty="0"/>
                  <a:t>SV</a:t>
                </a:r>
                <a:r>
                  <a:rPr lang="pt-BR" dirty="0"/>
                  <a:t> – Saída de Ventilação</a:t>
                </a:r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1A75F262-376C-401D-ABAC-595297E5B0B4}"/>
                  </a:ext>
                </a:extLst>
              </p:cNvPr>
              <p:cNvSpPr txBox="1"/>
              <p:nvPr/>
            </p:nvSpPr>
            <p:spPr>
              <a:xfrm>
                <a:off x="659182" y="1066298"/>
                <a:ext cx="1438232" cy="396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defRPr sz="2400">
                    <a:latin typeface="+mj-lt"/>
                  </a:defRPr>
                </a:lvl1pPr>
              </a:lstStyle>
              <a:p>
                <a:r>
                  <a:rPr lang="pt-BR" dirty="0"/>
                  <a:t>Tipologia 1</a:t>
                </a:r>
              </a:p>
            </p:txBody>
          </p:sp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CACF57C0-C652-4EA0-BC92-1FCC4A862771}"/>
                  </a:ext>
                </a:extLst>
              </p:cNvPr>
              <p:cNvSpPr txBox="1"/>
              <p:nvPr/>
            </p:nvSpPr>
            <p:spPr>
              <a:xfrm>
                <a:off x="668980" y="3753531"/>
                <a:ext cx="1428433" cy="396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ctr"/>
              </a:lstStyle>
              <a:p>
                <a:pPr algn="l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2400" dirty="0">
                    <a:latin typeface="+mj-lt"/>
                  </a:rPr>
                  <a:t>Tipologia 2</a:t>
                </a:r>
              </a:p>
            </p:txBody>
          </p:sp>
          <p:pic>
            <p:nvPicPr>
              <p:cNvPr id="29" name="Imagem 28">
                <a:extLst>
                  <a:ext uri="{FF2B5EF4-FFF2-40B4-BE49-F238E27FC236}">
                    <a16:creationId xmlns:a16="http://schemas.microsoft.com/office/drawing/2014/main" id="{C5BB762A-784A-4CF8-AF87-21EAF35AA4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9824" y="1059086"/>
                <a:ext cx="2189522" cy="2196000"/>
              </a:xfrm>
              <a:prstGeom prst="rect">
                <a:avLst/>
              </a:prstGeom>
            </p:spPr>
          </p:pic>
          <p:sp>
            <p:nvSpPr>
              <p:cNvPr id="30" name="CaixaDeTexto 107">
                <a:extLst>
                  <a:ext uri="{FF2B5EF4-FFF2-40B4-BE49-F238E27FC236}">
                    <a16:creationId xmlns:a16="http://schemas.microsoft.com/office/drawing/2014/main" id="{272C8AD4-08D4-4DF5-9E2E-5B440480B866}"/>
                  </a:ext>
                </a:extLst>
              </p:cNvPr>
              <p:cNvSpPr txBox="1"/>
              <p:nvPr/>
            </p:nvSpPr>
            <p:spPr>
              <a:xfrm>
                <a:off x="1653107" y="2146300"/>
                <a:ext cx="1795361" cy="266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1400" b="1" dirty="0">
                    <a:latin typeface="+mj-lt"/>
                  </a:rPr>
                  <a:t>TC</a:t>
                </a:r>
              </a:p>
            </p:txBody>
          </p:sp>
          <p:sp>
            <p:nvSpPr>
              <p:cNvPr id="31" name="CaixaDeTexto 108">
                <a:extLst>
                  <a:ext uri="{FF2B5EF4-FFF2-40B4-BE49-F238E27FC236}">
                    <a16:creationId xmlns:a16="http://schemas.microsoft.com/office/drawing/2014/main" id="{9114E927-D90A-4991-8F3E-490DF8421B95}"/>
                  </a:ext>
                </a:extLst>
              </p:cNvPr>
              <p:cNvSpPr txBox="1"/>
              <p:nvPr/>
            </p:nvSpPr>
            <p:spPr>
              <a:xfrm>
                <a:off x="3029357" y="3048909"/>
                <a:ext cx="332064" cy="287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1400" b="1" dirty="0">
                    <a:latin typeface="+mj-lt"/>
                  </a:rPr>
                  <a:t>TL</a:t>
                </a:r>
              </a:p>
            </p:txBody>
          </p:sp>
          <p:cxnSp>
            <p:nvCxnSpPr>
              <p:cNvPr id="32" name="Conector de Seta Reta 31">
                <a:extLst>
                  <a:ext uri="{FF2B5EF4-FFF2-40B4-BE49-F238E27FC236}">
                    <a16:creationId xmlns:a16="http://schemas.microsoft.com/office/drawing/2014/main" id="{EDFAB42C-D3F8-4C62-A035-B33F3A97163D}"/>
                  </a:ext>
                </a:extLst>
              </p:cNvPr>
              <p:cNvCxnSpPr/>
              <p:nvPr/>
            </p:nvCxnSpPr>
            <p:spPr>
              <a:xfrm flipH="1">
                <a:off x="4191529" y="2820938"/>
                <a:ext cx="20281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de Seta Reta 32">
                <a:extLst>
                  <a:ext uri="{FF2B5EF4-FFF2-40B4-BE49-F238E27FC236}">
                    <a16:creationId xmlns:a16="http://schemas.microsoft.com/office/drawing/2014/main" id="{860ADD27-1D4C-4AB8-9DC5-8D6C8650F4D9}"/>
                  </a:ext>
                </a:extLst>
              </p:cNvPr>
              <p:cNvCxnSpPr/>
              <p:nvPr/>
            </p:nvCxnSpPr>
            <p:spPr>
              <a:xfrm flipH="1">
                <a:off x="4211960" y="2348880"/>
                <a:ext cx="20281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de Seta Reta 33">
                <a:extLst>
                  <a:ext uri="{FF2B5EF4-FFF2-40B4-BE49-F238E27FC236}">
                    <a16:creationId xmlns:a16="http://schemas.microsoft.com/office/drawing/2014/main" id="{97212C9D-E918-4DB8-AFA0-3DAEC819E0C4}"/>
                  </a:ext>
                </a:extLst>
              </p:cNvPr>
              <p:cNvCxnSpPr/>
              <p:nvPr/>
            </p:nvCxnSpPr>
            <p:spPr>
              <a:xfrm flipH="1">
                <a:off x="4211960" y="1857524"/>
                <a:ext cx="20281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de Seta Reta 34">
                <a:extLst>
                  <a:ext uri="{FF2B5EF4-FFF2-40B4-BE49-F238E27FC236}">
                    <a16:creationId xmlns:a16="http://schemas.microsoft.com/office/drawing/2014/main" id="{2DA1F04A-2091-4CAB-9BDC-74B665641781}"/>
                  </a:ext>
                </a:extLst>
              </p:cNvPr>
              <p:cNvCxnSpPr/>
              <p:nvPr/>
            </p:nvCxnSpPr>
            <p:spPr>
              <a:xfrm flipH="1">
                <a:off x="4275460" y="1503834"/>
                <a:ext cx="20281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de Seta Reta 35">
                <a:extLst>
                  <a:ext uri="{FF2B5EF4-FFF2-40B4-BE49-F238E27FC236}">
                    <a16:creationId xmlns:a16="http://schemas.microsoft.com/office/drawing/2014/main" id="{B25D5300-49EF-4398-B852-4DB899B64932}"/>
                  </a:ext>
                </a:extLst>
              </p:cNvPr>
              <p:cNvCxnSpPr/>
              <p:nvPr/>
            </p:nvCxnSpPr>
            <p:spPr>
              <a:xfrm flipH="1">
                <a:off x="4211960" y="1268760"/>
                <a:ext cx="20281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de Seta Reta 36">
                <a:extLst>
                  <a:ext uri="{FF2B5EF4-FFF2-40B4-BE49-F238E27FC236}">
                    <a16:creationId xmlns:a16="http://schemas.microsoft.com/office/drawing/2014/main" id="{60B6D9C9-4F97-4989-835F-C6CC80C2E7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4400" y="2944049"/>
                <a:ext cx="493384" cy="2241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B17260B2-D9AD-4C44-9C3D-F0B251D7E6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74515" y="3163761"/>
                <a:ext cx="8704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CaixaDeTexto 107">
                <a:extLst>
                  <a:ext uri="{FF2B5EF4-FFF2-40B4-BE49-F238E27FC236}">
                    <a16:creationId xmlns:a16="http://schemas.microsoft.com/office/drawing/2014/main" id="{48C591B3-EA92-437E-9735-5E52E672A8D5}"/>
                  </a:ext>
                </a:extLst>
              </p:cNvPr>
              <p:cNvSpPr txBox="1"/>
              <p:nvPr/>
            </p:nvSpPr>
            <p:spPr>
              <a:xfrm>
                <a:off x="1125590" y="2953710"/>
                <a:ext cx="1181597" cy="266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ctr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tx1">
                      <a:lumMod val="50000"/>
                      <a:lumOff val="50000"/>
                    </a:schemeClr>
                  </a:buClr>
                  <a:defRPr sz="1400">
                    <a:latin typeface="+mj-lt"/>
                  </a:defRPr>
                </a:lvl1pPr>
              </a:lstStyle>
              <a:p>
                <a:r>
                  <a:rPr lang="pt-BR" dirty="0"/>
                  <a:t>Túnel de vias</a:t>
                </a:r>
              </a:p>
            </p:txBody>
          </p:sp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053D0A6F-0DB3-43BD-931C-694524C21376}"/>
                  </a:ext>
                </a:extLst>
              </p:cNvPr>
              <p:cNvSpPr txBox="1"/>
              <p:nvPr/>
            </p:nvSpPr>
            <p:spPr>
              <a:xfrm>
                <a:off x="578188" y="1497423"/>
                <a:ext cx="2652011" cy="318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ctr"/>
              </a:lstStyle>
              <a:p>
                <a:pPr algn="l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dirty="0">
                    <a:latin typeface="+mj-lt"/>
                  </a:rPr>
                  <a:t>Poço lateral ao túnel das vias</a:t>
                </a:r>
              </a:p>
            </p:txBody>
          </p:sp>
          <p:cxnSp>
            <p:nvCxnSpPr>
              <p:cNvPr id="41" name="Conector reto 40">
                <a:extLst>
                  <a:ext uri="{FF2B5EF4-FFF2-40B4-BE49-F238E27FC236}">
                    <a16:creationId xmlns:a16="http://schemas.microsoft.com/office/drawing/2014/main" id="{DB6A2E36-61E9-4A94-82E9-1AE44B775D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8187" y="3744006"/>
                <a:ext cx="0" cy="14207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1">
                <a:extLst>
                  <a:ext uri="{FF2B5EF4-FFF2-40B4-BE49-F238E27FC236}">
                    <a16:creationId xmlns:a16="http://schemas.microsoft.com/office/drawing/2014/main" id="{FFE9E32D-3077-4EA6-8FA3-487AC4A493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56045" y="5164716"/>
                <a:ext cx="3221667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de Seta Reta 42">
                <a:extLst>
                  <a:ext uri="{FF2B5EF4-FFF2-40B4-BE49-F238E27FC236}">
                    <a16:creationId xmlns:a16="http://schemas.microsoft.com/office/drawing/2014/main" id="{46BC45E7-6DE4-4F00-AB23-F0C7193468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99260" y="3911848"/>
                <a:ext cx="20281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de Seta Reta 43">
                <a:extLst>
                  <a:ext uri="{FF2B5EF4-FFF2-40B4-BE49-F238E27FC236}">
                    <a16:creationId xmlns:a16="http://schemas.microsoft.com/office/drawing/2014/main" id="{8B5ED380-0C7D-47C7-BB81-5E49185EFA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99260" y="4149080"/>
                <a:ext cx="20281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de Seta Reta 44">
                <a:extLst>
                  <a:ext uri="{FF2B5EF4-FFF2-40B4-BE49-F238E27FC236}">
                    <a16:creationId xmlns:a16="http://schemas.microsoft.com/office/drawing/2014/main" id="{3BA8F6D8-04B1-426E-834F-B4A6FFC58D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05610" y="4558903"/>
                <a:ext cx="20281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de Seta Reta 45">
                <a:extLst>
                  <a:ext uri="{FF2B5EF4-FFF2-40B4-BE49-F238E27FC236}">
                    <a16:creationId xmlns:a16="http://schemas.microsoft.com/office/drawing/2014/main" id="{A16072B9-A317-49D5-91FD-9E01ECC015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99260" y="5025876"/>
                <a:ext cx="20281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de Seta Reta 46">
                <a:extLst>
                  <a:ext uri="{FF2B5EF4-FFF2-40B4-BE49-F238E27FC236}">
                    <a16:creationId xmlns:a16="http://schemas.microsoft.com/office/drawing/2014/main" id="{9710DC5A-ACFD-49E6-9FE1-DA8E16E764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15135" y="5368136"/>
                <a:ext cx="202811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1AA2547F-F8B0-439D-9B8B-1791A9F816D4}"/>
                  </a:ext>
                </a:extLst>
              </p:cNvPr>
              <p:cNvSpPr txBox="1"/>
              <p:nvPr/>
            </p:nvSpPr>
            <p:spPr>
              <a:xfrm>
                <a:off x="564761" y="4170032"/>
                <a:ext cx="2708746" cy="318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dirty="0">
                    <a:latin typeface="+mj-lt"/>
                  </a:rPr>
                  <a:t>Poço sobre o túnel das vias</a:t>
                </a:r>
              </a:p>
            </p:txBody>
          </p:sp>
        </p:grp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616DC2F-0F42-478C-97D4-AAF9A362D29F}"/>
                </a:ext>
              </a:extLst>
            </p:cNvPr>
            <p:cNvSpPr/>
            <p:nvPr/>
          </p:nvSpPr>
          <p:spPr>
            <a:xfrm>
              <a:off x="4700666" y="3066615"/>
              <a:ext cx="3614152" cy="1707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C6A3BCCA-409B-45FC-8D82-09C4B3219B2F}"/>
                </a:ext>
              </a:extLst>
            </p:cNvPr>
            <p:cNvSpPr/>
            <p:nvPr/>
          </p:nvSpPr>
          <p:spPr>
            <a:xfrm>
              <a:off x="4763330" y="4801295"/>
              <a:ext cx="3433144" cy="237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95EE978-40CD-48D9-8490-D3C9968EAC8E}"/>
                </a:ext>
              </a:extLst>
            </p:cNvPr>
            <p:cNvSpPr/>
            <p:nvPr/>
          </p:nvSpPr>
          <p:spPr>
            <a:xfrm>
              <a:off x="5989465" y="4978728"/>
              <a:ext cx="1303020" cy="296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106">
              <a:extLst>
                <a:ext uri="{FF2B5EF4-FFF2-40B4-BE49-F238E27FC236}">
                  <a16:creationId xmlns:a16="http://schemas.microsoft.com/office/drawing/2014/main" id="{546B22B4-2AC0-49FC-B0DA-C5F5E38F9E9B}"/>
                </a:ext>
              </a:extLst>
            </p:cNvPr>
            <p:cNvSpPr txBox="1"/>
            <p:nvPr/>
          </p:nvSpPr>
          <p:spPr>
            <a:xfrm>
              <a:off x="4907834" y="4016459"/>
              <a:ext cx="4187998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defRPr sz="1400">
                  <a:latin typeface="+mj-lt"/>
                </a:defRPr>
              </a:lvl1pPr>
            </a:lstStyle>
            <a:p>
              <a:r>
                <a:rPr lang="pt-BR" dirty="0"/>
                <a:t>* </a:t>
              </a:r>
              <a:r>
                <a:rPr lang="pt-BR" sz="1200" dirty="0"/>
                <a:t>composto por 3 blocos com incremento de altura para ajuste</a:t>
              </a:r>
            </a:p>
          </p:txBody>
        </p:sp>
        <p:sp>
          <p:nvSpPr>
            <p:cNvPr id="11" name="CaixaDeTexto 97">
              <a:extLst>
                <a:ext uri="{FF2B5EF4-FFF2-40B4-BE49-F238E27FC236}">
                  <a16:creationId xmlns:a16="http://schemas.microsoft.com/office/drawing/2014/main" id="{4D6C37D1-F923-4F10-8DD7-21F4AFB207D7}"/>
                </a:ext>
              </a:extLst>
            </p:cNvPr>
            <p:cNvSpPr txBox="1"/>
            <p:nvPr/>
          </p:nvSpPr>
          <p:spPr>
            <a:xfrm>
              <a:off x="4768754" y="4404332"/>
              <a:ext cx="3064605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pt-BR" sz="1400" b="1" dirty="0">
                  <a:latin typeface="+mj-lt"/>
                </a:rPr>
                <a:t>P2</a:t>
              </a:r>
              <a:r>
                <a:rPr lang="pt-BR" sz="1400" dirty="0">
                  <a:latin typeface="+mj-lt"/>
                </a:rPr>
                <a:t> – Bloco de escadas e ajuste de altura</a:t>
              </a:r>
            </a:p>
          </p:txBody>
        </p:sp>
        <p:sp>
          <p:nvSpPr>
            <p:cNvPr id="12" name="CaixaDeTexto 98">
              <a:extLst>
                <a:ext uri="{FF2B5EF4-FFF2-40B4-BE49-F238E27FC236}">
                  <a16:creationId xmlns:a16="http://schemas.microsoft.com/office/drawing/2014/main" id="{B830749B-DB15-4F80-9E79-4FC2CC1D8F22}"/>
                </a:ext>
              </a:extLst>
            </p:cNvPr>
            <p:cNvSpPr txBox="1"/>
            <p:nvPr/>
          </p:nvSpPr>
          <p:spPr>
            <a:xfrm>
              <a:off x="4786045" y="3829936"/>
              <a:ext cx="3448845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defRPr sz="1400">
                  <a:latin typeface="+mj-lt"/>
                </a:defRPr>
              </a:lvl1pPr>
            </a:lstStyle>
            <a:p>
              <a:r>
                <a:rPr lang="pt-BR" b="1" dirty="0"/>
                <a:t>P3</a:t>
              </a:r>
              <a:r>
                <a:rPr lang="pt-BR" dirty="0"/>
                <a:t>* – Poço Ventilador e atenuador de   ruídos</a:t>
              </a:r>
            </a:p>
          </p:txBody>
        </p:sp>
        <p:sp>
          <p:nvSpPr>
            <p:cNvPr id="13" name="CaixaDeTexto 103">
              <a:extLst>
                <a:ext uri="{FF2B5EF4-FFF2-40B4-BE49-F238E27FC236}">
                  <a16:creationId xmlns:a16="http://schemas.microsoft.com/office/drawing/2014/main" id="{C788E57C-F1C9-4A45-B322-FD3BE585CB8B}"/>
                </a:ext>
              </a:extLst>
            </p:cNvPr>
            <p:cNvSpPr txBox="1"/>
            <p:nvPr/>
          </p:nvSpPr>
          <p:spPr>
            <a:xfrm>
              <a:off x="4596752" y="3460624"/>
              <a:ext cx="1597113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defRPr sz="1400">
                  <a:latin typeface="+mj-lt"/>
                </a:defRPr>
              </a:lvl1pPr>
            </a:lstStyle>
            <a:p>
              <a:r>
                <a:rPr lang="pt-BR" b="1" dirty="0"/>
                <a:t>SE</a:t>
              </a:r>
              <a:r>
                <a:rPr lang="pt-BR" dirty="0"/>
                <a:t> - Superfície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BF94F1C3-8A42-4172-B02C-1388D6010034}"/>
                </a:ext>
              </a:extLst>
            </p:cNvPr>
            <p:cNvSpPr/>
            <p:nvPr/>
          </p:nvSpPr>
          <p:spPr>
            <a:xfrm>
              <a:off x="4808906" y="3172979"/>
              <a:ext cx="4187997" cy="1521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03">
              <a:extLst>
                <a:ext uri="{FF2B5EF4-FFF2-40B4-BE49-F238E27FC236}">
                  <a16:creationId xmlns:a16="http://schemas.microsoft.com/office/drawing/2014/main" id="{C3852DD3-B26E-435C-B268-A14BC4888AEB}"/>
                </a:ext>
              </a:extLst>
            </p:cNvPr>
            <p:cNvSpPr txBox="1"/>
            <p:nvPr/>
          </p:nvSpPr>
          <p:spPr>
            <a:xfrm>
              <a:off x="4580630" y="3247589"/>
              <a:ext cx="2346411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defRPr sz="1400">
                  <a:latin typeface="+mj-lt"/>
                </a:defRPr>
              </a:lvl1pPr>
            </a:lstStyle>
            <a:p>
              <a:r>
                <a:rPr lang="pt-BR" b="1" dirty="0"/>
                <a:t>SV</a:t>
              </a:r>
              <a:r>
                <a:rPr lang="pt-BR" dirty="0"/>
                <a:t> – Saída de Ventilação</a:t>
              </a:r>
            </a:p>
          </p:txBody>
        </p:sp>
        <p:sp>
          <p:nvSpPr>
            <p:cNvPr id="16" name="CaixaDeTexto 95">
              <a:extLst>
                <a:ext uri="{FF2B5EF4-FFF2-40B4-BE49-F238E27FC236}">
                  <a16:creationId xmlns:a16="http://schemas.microsoft.com/office/drawing/2014/main" id="{708B1C5B-F470-444E-8296-CF692D7419E6}"/>
                </a:ext>
              </a:extLst>
            </p:cNvPr>
            <p:cNvSpPr txBox="1"/>
            <p:nvPr/>
          </p:nvSpPr>
          <p:spPr>
            <a:xfrm>
              <a:off x="4777740" y="4772830"/>
              <a:ext cx="3914826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8775" indent="-358775">
                <a:lnSpc>
                  <a:spcPct val="90000"/>
                </a:lnSpc>
                <a:spcBef>
                  <a:spcPts val="1000"/>
                </a:spcBef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pt-BR" sz="1400" b="1" dirty="0">
                  <a:solidFill>
                    <a:srgbClr val="FF0000"/>
                  </a:solidFill>
                  <a:latin typeface="+mj-lt"/>
                </a:rPr>
                <a:t>P4</a:t>
              </a:r>
              <a:r>
                <a:rPr lang="pt-BR" sz="1400" dirty="0">
                  <a:solidFill>
                    <a:srgbClr val="FF0000"/>
                  </a:solidFill>
                  <a:latin typeface="+mj-lt"/>
                </a:rPr>
                <a:t> – bloco de desemboque e emboque do túnel das                    vias e atenuador de ruídos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75FF5B5-0237-4AFC-B3EF-F8135A9713BC}"/>
                </a:ext>
              </a:extLst>
            </p:cNvPr>
            <p:cNvSpPr txBox="1"/>
            <p:nvPr/>
          </p:nvSpPr>
          <p:spPr>
            <a:xfrm>
              <a:off x="2000312" y="5025336"/>
              <a:ext cx="11846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+mj-lt"/>
                </a:rPr>
                <a:t>Túnel das vias</a:t>
              </a:r>
            </a:p>
          </p:txBody>
        </p:sp>
        <p:sp>
          <p:nvSpPr>
            <p:cNvPr id="18" name="CaixaDeTexto 107">
              <a:extLst>
                <a:ext uri="{FF2B5EF4-FFF2-40B4-BE49-F238E27FC236}">
                  <a16:creationId xmlns:a16="http://schemas.microsoft.com/office/drawing/2014/main" id="{98077208-C225-478F-982E-8D6EBADFA6C4}"/>
                </a:ext>
              </a:extLst>
            </p:cNvPr>
            <p:cNvSpPr txBox="1"/>
            <p:nvPr/>
          </p:nvSpPr>
          <p:spPr>
            <a:xfrm>
              <a:off x="1754603" y="1665622"/>
              <a:ext cx="1925091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pt-BR" sz="1400" dirty="0">
                  <a:latin typeface="+mj-lt"/>
                </a:rPr>
                <a:t>Túnel de Conexão</a:t>
              </a:r>
            </a:p>
          </p:txBody>
        </p:sp>
      </p:grp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1D0E338E-BB97-4933-BE09-E0151E8834D1}"/>
              </a:ext>
            </a:extLst>
          </p:cNvPr>
          <p:cNvSpPr txBox="1"/>
          <p:nvPr/>
        </p:nvSpPr>
        <p:spPr>
          <a:xfrm>
            <a:off x="0" y="26216"/>
            <a:ext cx="899715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TIPOLOGIAS DAS </a:t>
            </a:r>
            <a:r>
              <a:rPr lang="pt-BR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VSEs</a:t>
            </a:r>
            <a:endParaRPr lang="pt-B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06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A5CE6C6F-2B0B-434E-A623-4025C719C663}"/>
              </a:ext>
            </a:extLst>
          </p:cNvPr>
          <p:cNvGrpSpPr>
            <a:grpSpLocks noChangeAspect="1"/>
          </p:cNvGrpSpPr>
          <p:nvPr/>
        </p:nvGrpSpPr>
        <p:grpSpPr>
          <a:xfrm>
            <a:off x="191994" y="860545"/>
            <a:ext cx="8761690" cy="5400000"/>
            <a:chOff x="153890" y="1170559"/>
            <a:chExt cx="8995190" cy="5543911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AC880982-0A32-47BC-AD99-66DF71272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890" y="1196752"/>
              <a:ext cx="4904423" cy="5501640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494D332A-FC4E-4010-AC96-9A9770B10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8560" y="1170559"/>
              <a:ext cx="4160520" cy="5105305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B3BE5A71-7029-4754-92F5-DA7EFDB1E24E}"/>
                </a:ext>
              </a:extLst>
            </p:cNvPr>
            <p:cNvSpPr txBox="1"/>
            <p:nvPr/>
          </p:nvSpPr>
          <p:spPr>
            <a:xfrm>
              <a:off x="6300192" y="1340768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+mj-lt"/>
                </a:rPr>
                <a:t>Saída da Ventilação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A9D64934-5663-430E-8203-67B7C3152A85}"/>
                </a:ext>
              </a:extLst>
            </p:cNvPr>
            <p:cNvSpPr txBox="1"/>
            <p:nvPr/>
          </p:nvSpPr>
          <p:spPr>
            <a:xfrm>
              <a:off x="6300192" y="1897668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+mj-lt"/>
                </a:rPr>
                <a:t>Saída de Emergência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A018FFA-1C2F-42EF-B075-5230E683F33A}"/>
                </a:ext>
              </a:extLst>
            </p:cNvPr>
            <p:cNvSpPr txBox="1"/>
            <p:nvPr/>
          </p:nvSpPr>
          <p:spPr>
            <a:xfrm>
              <a:off x="6228184" y="2564904"/>
              <a:ext cx="1296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>
                  <a:latin typeface="+mj-lt"/>
                </a:defRPr>
              </a:lvl1pPr>
            </a:lstStyle>
            <a:p>
              <a:r>
                <a:rPr lang="pt-BR" dirty="0"/>
                <a:t>Ventiladores, atenuadores de ruídos e ajuste fino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479A341-1A6C-45D5-A980-0F3279CA078C}"/>
                </a:ext>
              </a:extLst>
            </p:cNvPr>
            <p:cNvSpPr txBox="1"/>
            <p:nvPr/>
          </p:nvSpPr>
          <p:spPr>
            <a:xfrm>
              <a:off x="6228184" y="369786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Bloco de ajuste de </a:t>
              </a:r>
              <a:r>
                <a:rPr lang="pt-BR" sz="1400" dirty="0">
                  <a:latin typeface="+mj-lt"/>
                </a:rPr>
                <a:t>altura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0ABA4D9-4CC7-4C3B-AA3D-53256D7267A7}"/>
                </a:ext>
              </a:extLst>
            </p:cNvPr>
            <p:cNvSpPr txBox="1"/>
            <p:nvPr/>
          </p:nvSpPr>
          <p:spPr>
            <a:xfrm>
              <a:off x="6228184" y="4365104"/>
              <a:ext cx="1431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Atenuadores de ruídos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4939423-D8E6-43C4-9DE4-61BE047D4D70}"/>
                </a:ext>
              </a:extLst>
            </p:cNvPr>
            <p:cNvSpPr txBox="1"/>
            <p:nvPr/>
          </p:nvSpPr>
          <p:spPr>
            <a:xfrm>
              <a:off x="5076056" y="6191250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Túnel de Conexão com túnel das vias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7D3940C-4D17-4B1C-BF0B-F58B07ABDF89}"/>
                </a:ext>
              </a:extLst>
            </p:cNvPr>
            <p:cNvSpPr txBox="1"/>
            <p:nvPr/>
          </p:nvSpPr>
          <p:spPr>
            <a:xfrm>
              <a:off x="6732240" y="5971947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Túnel de Ligação</a:t>
              </a:r>
            </a:p>
            <a:p>
              <a:r>
                <a:rPr lang="pt-BR" sz="1400" dirty="0"/>
                <a:t>(ajuste)</a:t>
              </a: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3C87F8F-54FC-4DA4-83C0-4F39E123004A}"/>
              </a:ext>
            </a:extLst>
          </p:cNvPr>
          <p:cNvSpPr txBox="1"/>
          <p:nvPr/>
        </p:nvSpPr>
        <p:spPr>
          <a:xfrm>
            <a:off x="820878" y="14518"/>
            <a:ext cx="7521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MÓDULOS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978EC93-8B11-445C-A93D-69F477184B2E}"/>
              </a:ext>
            </a:extLst>
          </p:cNvPr>
          <p:cNvSpPr txBox="1"/>
          <p:nvPr/>
        </p:nvSpPr>
        <p:spPr>
          <a:xfrm>
            <a:off x="260579" y="236019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Profundidade mínima de 34m</a:t>
            </a:r>
          </a:p>
        </p:txBody>
      </p:sp>
    </p:spTree>
    <p:extLst>
      <p:ext uri="{BB962C8B-B14F-4D97-AF65-F5344CB8AC3E}">
        <p14:creationId xmlns:p14="http://schemas.microsoft.com/office/powerpoint/2010/main" val="2618395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28FDB50-EDCB-4736-8687-8A1B678DD33B}"/>
              </a:ext>
            </a:extLst>
          </p:cNvPr>
          <p:cNvSpPr>
            <a:spLocks noChangeAspect="1"/>
          </p:cNvSpPr>
          <p:nvPr/>
        </p:nvSpPr>
        <p:spPr>
          <a:xfrm>
            <a:off x="519529" y="4778830"/>
            <a:ext cx="845031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Impacto positivo na qualidade das obras e nas instalações de sistemas e na produtividade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57F383D-C341-4933-A974-FF2CA090D1DF}"/>
              </a:ext>
            </a:extLst>
          </p:cNvPr>
          <p:cNvSpPr/>
          <p:nvPr/>
        </p:nvSpPr>
        <p:spPr>
          <a:xfrm>
            <a:off x="557048" y="1555616"/>
            <a:ext cx="802990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Adoção de solução única para todas as frentes de elaboração de projetos, de construção civil e de instalação de sistemas;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5E286F2-1A3B-4328-BA40-A9F7BDB2D30E}"/>
              </a:ext>
            </a:extLst>
          </p:cNvPr>
          <p:cNvSpPr/>
          <p:nvPr/>
        </p:nvSpPr>
        <p:spPr>
          <a:xfrm>
            <a:off x="557048" y="2560875"/>
            <a:ext cx="554491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Menores riscos de mudanças de projeto;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E1668DE-1236-4A83-8A2D-02D0D82390CF}"/>
              </a:ext>
            </a:extLst>
          </p:cNvPr>
          <p:cNvSpPr/>
          <p:nvPr/>
        </p:nvSpPr>
        <p:spPr>
          <a:xfrm>
            <a:off x="519529" y="3284371"/>
            <a:ext cx="67360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Maior agilidade da análise e aprovação de projeto;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0B279E-9B07-4F39-82B1-60CA7193868C}"/>
              </a:ext>
            </a:extLst>
          </p:cNvPr>
          <p:cNvSpPr/>
          <p:nvPr/>
        </p:nvSpPr>
        <p:spPr>
          <a:xfrm>
            <a:off x="557048" y="4050378"/>
            <a:ext cx="584375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Minimização de retrabalho de projeto;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4C2BF7E-8977-40F0-9D87-D429DA75D00A}"/>
              </a:ext>
            </a:extLst>
          </p:cNvPr>
          <p:cNvSpPr txBox="1">
            <a:spLocks/>
          </p:cNvSpPr>
          <p:nvPr/>
        </p:nvSpPr>
        <p:spPr>
          <a:xfrm>
            <a:off x="262750" y="201313"/>
            <a:ext cx="8628999" cy="400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RESULTADOS ESPERADOS</a:t>
            </a:r>
          </a:p>
        </p:txBody>
      </p:sp>
    </p:spTree>
    <p:extLst>
      <p:ext uri="{BB962C8B-B14F-4D97-AF65-F5344CB8AC3E}">
        <p14:creationId xmlns:p14="http://schemas.microsoft.com/office/powerpoint/2010/main" val="40778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387D751-C05E-4F33-AD04-48B77428C8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720745"/>
              </p:ext>
            </p:extLst>
          </p:nvPr>
        </p:nvGraphicFramePr>
        <p:xfrm>
          <a:off x="753342" y="993652"/>
          <a:ext cx="7615758" cy="499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AECA2DA9-37B3-4868-B12D-D51B4AA80A82}"/>
              </a:ext>
            </a:extLst>
          </p:cNvPr>
          <p:cNvSpPr txBox="1">
            <a:spLocks/>
          </p:cNvSpPr>
          <p:nvPr/>
        </p:nvSpPr>
        <p:spPr>
          <a:xfrm>
            <a:off x="1070406" y="314293"/>
            <a:ext cx="7012052" cy="400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DETERMINAÇÃO DE PADRÕES DO POÇO</a:t>
            </a:r>
          </a:p>
        </p:txBody>
      </p:sp>
    </p:spTree>
    <p:extLst>
      <p:ext uri="{BB962C8B-B14F-4D97-AF65-F5344CB8AC3E}">
        <p14:creationId xmlns:p14="http://schemas.microsoft.com/office/powerpoint/2010/main" val="2533068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AF13DF2-0356-4C59-9FD9-AE2B654D9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4" y="1191623"/>
            <a:ext cx="9079122" cy="4932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7D4EBFE-4A64-40D8-BE60-F5849543DFB1}"/>
              </a:ext>
            </a:extLst>
          </p:cNvPr>
          <p:cNvSpPr txBox="1">
            <a:spLocks/>
          </p:cNvSpPr>
          <p:nvPr/>
        </p:nvSpPr>
        <p:spPr>
          <a:xfrm>
            <a:off x="210200" y="201313"/>
            <a:ext cx="8628999" cy="400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ESCAVAÇÃO DO POÇO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CB78D6-5298-4EE3-9BA7-D87EDB1A84D4}"/>
              </a:ext>
            </a:extLst>
          </p:cNvPr>
          <p:cNvSpPr/>
          <p:nvPr/>
        </p:nvSpPr>
        <p:spPr>
          <a:xfrm>
            <a:off x="245113" y="679205"/>
            <a:ext cx="8659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PARÂMETROS PARA DIMENSIONAMENTO DO REVESTIMENTO PRIMÁRIO </a:t>
            </a:r>
          </a:p>
        </p:txBody>
      </p:sp>
    </p:spTree>
    <p:extLst>
      <p:ext uri="{BB962C8B-B14F-4D97-AF65-F5344CB8AC3E}">
        <p14:creationId xmlns:p14="http://schemas.microsoft.com/office/powerpoint/2010/main" val="139909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Agrupar 78">
            <a:extLst>
              <a:ext uri="{FF2B5EF4-FFF2-40B4-BE49-F238E27FC236}">
                <a16:creationId xmlns:a16="http://schemas.microsoft.com/office/drawing/2014/main" id="{5247850B-6CC7-498B-8BE1-4DD1E28CDAFC}"/>
              </a:ext>
            </a:extLst>
          </p:cNvPr>
          <p:cNvGrpSpPr/>
          <p:nvPr/>
        </p:nvGrpSpPr>
        <p:grpSpPr>
          <a:xfrm>
            <a:off x="144786" y="820447"/>
            <a:ext cx="8896735" cy="5731156"/>
            <a:chOff x="144786" y="820447"/>
            <a:chExt cx="8896735" cy="5731156"/>
          </a:xfrm>
        </p:grpSpPr>
        <p:pic>
          <p:nvPicPr>
            <p:cNvPr id="10" name="table">
              <a:extLst>
                <a:ext uri="{FF2B5EF4-FFF2-40B4-BE49-F238E27FC236}">
                  <a16:creationId xmlns:a16="http://schemas.microsoft.com/office/drawing/2014/main" id="{127A4A9E-C013-4CE0-851E-743F7D067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167" y="4521571"/>
              <a:ext cx="3775135" cy="1590301"/>
            </a:xfrm>
            <a:prstGeom prst="rect">
              <a:avLst/>
            </a:prstGeom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451AF7C0-B78D-4CAE-8E11-5BD694713210}"/>
                </a:ext>
              </a:extLst>
            </p:cNvPr>
            <p:cNvSpPr/>
            <p:nvPr/>
          </p:nvSpPr>
          <p:spPr>
            <a:xfrm>
              <a:off x="1453822" y="6121258"/>
              <a:ext cx="587048" cy="1911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CaixaDeTexto 11">
              <a:extLst>
                <a:ext uri="{FF2B5EF4-FFF2-40B4-BE49-F238E27FC236}">
                  <a16:creationId xmlns:a16="http://schemas.microsoft.com/office/drawing/2014/main" id="{2DDF5DC4-F32A-4E70-B5CF-EE43019A8B82}"/>
                </a:ext>
              </a:extLst>
            </p:cNvPr>
            <p:cNvSpPr txBox="1"/>
            <p:nvPr/>
          </p:nvSpPr>
          <p:spPr>
            <a:xfrm>
              <a:off x="1990422" y="6080435"/>
              <a:ext cx="2215502" cy="4711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pt-BR" sz="1400" dirty="0">
                  <a:latin typeface="+mj-lt"/>
                </a:rPr>
                <a:t>Espessura da base de dados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0A624326-F77E-41A2-89FF-212D6CFAD97A}"/>
                </a:ext>
              </a:extLst>
            </p:cNvPr>
            <p:cNvSpPr/>
            <p:nvPr/>
          </p:nvSpPr>
          <p:spPr>
            <a:xfrm>
              <a:off x="4847737" y="6140341"/>
              <a:ext cx="587048" cy="19117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CaixaDeTexto 13">
              <a:extLst>
                <a:ext uri="{FF2B5EF4-FFF2-40B4-BE49-F238E27FC236}">
                  <a16:creationId xmlns:a16="http://schemas.microsoft.com/office/drawing/2014/main" id="{A7F2E036-DE57-45A6-911F-C9B0DE30CFE4}"/>
                </a:ext>
              </a:extLst>
            </p:cNvPr>
            <p:cNvSpPr txBox="1"/>
            <p:nvPr/>
          </p:nvSpPr>
          <p:spPr>
            <a:xfrm>
              <a:off x="5259781" y="6080435"/>
              <a:ext cx="2215502" cy="4711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pt-BR"/>
              </a:defPPr>
              <a:lvl1pPr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tx1">
                    <a:lumMod val="50000"/>
                    <a:lumOff val="50000"/>
                  </a:schemeClr>
                </a:buClr>
                <a:defRPr sz="1400">
                  <a:latin typeface="+mj-lt"/>
                </a:defRPr>
              </a:lvl1pPr>
            </a:lstStyle>
            <a:p>
              <a:r>
                <a:rPr lang="pt-BR" dirty="0"/>
                <a:t>Espessuras calculadas</a:t>
              </a:r>
            </a:p>
          </p:txBody>
        </p:sp>
        <p:grpSp>
          <p:nvGrpSpPr>
            <p:cNvPr id="58" name="Agrupar 57">
              <a:extLst>
                <a:ext uri="{FF2B5EF4-FFF2-40B4-BE49-F238E27FC236}">
                  <a16:creationId xmlns:a16="http://schemas.microsoft.com/office/drawing/2014/main" id="{89D50DE8-1902-4B8E-8855-600A735F1BE4}"/>
                </a:ext>
              </a:extLst>
            </p:cNvPr>
            <p:cNvGrpSpPr/>
            <p:nvPr/>
          </p:nvGrpSpPr>
          <p:grpSpPr>
            <a:xfrm>
              <a:off x="3587574" y="820447"/>
              <a:ext cx="5453947" cy="3541450"/>
              <a:chOff x="3587574" y="484119"/>
              <a:chExt cx="5453947" cy="3541450"/>
            </a:xfrm>
          </p:grpSpPr>
          <p:pic>
            <p:nvPicPr>
              <p:cNvPr id="6" name="Picture 4">
                <a:extLst>
                  <a:ext uri="{FF2B5EF4-FFF2-40B4-BE49-F238E27FC236}">
                    <a16:creationId xmlns:a16="http://schemas.microsoft.com/office/drawing/2014/main" id="{0E973346-2F18-4C8F-95B6-210221B9B2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3729" y="785569"/>
                <a:ext cx="5279915" cy="32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76388B19-80E6-4B75-A827-3B4129927FAA}"/>
                  </a:ext>
                </a:extLst>
              </p:cNvPr>
              <p:cNvSpPr txBox="1"/>
              <p:nvPr/>
            </p:nvSpPr>
            <p:spPr>
              <a:xfrm>
                <a:off x="3600198" y="3645088"/>
                <a:ext cx="5419695" cy="369332"/>
              </a:xfrm>
              <a:prstGeom prst="rect">
                <a:avLst/>
              </a:prstGeom>
              <a:solidFill>
                <a:srgbClr val="C7D1DE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2000" dirty="0">
                    <a:latin typeface="+mj-lt"/>
                  </a:rPr>
                  <a:t>Profundidade</a:t>
                </a:r>
              </a:p>
            </p:txBody>
          </p:sp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DE0F8D1-F67B-4A71-8C61-3BD089BB77DC}"/>
                  </a:ext>
                </a:extLst>
              </p:cNvPr>
              <p:cNvSpPr txBox="1"/>
              <p:nvPr/>
            </p:nvSpPr>
            <p:spPr>
              <a:xfrm>
                <a:off x="4652151" y="3157137"/>
                <a:ext cx="507450" cy="313932"/>
              </a:xfrm>
              <a:prstGeom prst="rect">
                <a:avLst/>
              </a:prstGeom>
              <a:solidFill>
                <a:srgbClr val="C7D1DE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1600" dirty="0">
                    <a:latin typeface="+mj-lt"/>
                  </a:rPr>
                  <a:t>25</a:t>
                </a:r>
              </a:p>
            </p:txBody>
          </p:sp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5CCC8FBA-B4BF-4FD7-B822-25BD1FEB72DB}"/>
                  </a:ext>
                </a:extLst>
              </p:cNvPr>
              <p:cNvSpPr txBox="1"/>
              <p:nvPr/>
            </p:nvSpPr>
            <p:spPr>
              <a:xfrm>
                <a:off x="5224959" y="3162397"/>
                <a:ext cx="507450" cy="313932"/>
              </a:xfrm>
              <a:prstGeom prst="rect">
                <a:avLst/>
              </a:prstGeom>
              <a:solidFill>
                <a:srgbClr val="C7D1DE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1600" dirty="0">
                    <a:latin typeface="+mj-lt"/>
                  </a:rPr>
                  <a:t>30</a:t>
                </a:r>
              </a:p>
            </p:txBody>
          </p:sp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63D166C4-1097-44C9-9A34-7466416D8CA2}"/>
                  </a:ext>
                </a:extLst>
              </p:cNvPr>
              <p:cNvSpPr txBox="1"/>
              <p:nvPr/>
            </p:nvSpPr>
            <p:spPr>
              <a:xfrm>
                <a:off x="5766237" y="3164296"/>
                <a:ext cx="507450" cy="313932"/>
              </a:xfrm>
              <a:prstGeom prst="rect">
                <a:avLst/>
              </a:prstGeom>
              <a:solidFill>
                <a:srgbClr val="C7D1DE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1600" dirty="0">
                    <a:latin typeface="+mj-lt"/>
                  </a:rPr>
                  <a:t>35</a:t>
                </a:r>
              </a:p>
            </p:txBody>
          </p:sp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FF37D1F3-C99B-48E2-AF05-6937D18E74A9}"/>
                  </a:ext>
                </a:extLst>
              </p:cNvPr>
              <p:cNvSpPr txBox="1"/>
              <p:nvPr/>
            </p:nvSpPr>
            <p:spPr>
              <a:xfrm>
                <a:off x="6307515" y="3159071"/>
                <a:ext cx="507450" cy="313932"/>
              </a:xfrm>
              <a:prstGeom prst="rect">
                <a:avLst/>
              </a:prstGeom>
              <a:solidFill>
                <a:srgbClr val="C7D1DE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1600" dirty="0">
                    <a:latin typeface="+mj-lt"/>
                  </a:rPr>
                  <a:t>40</a:t>
                </a:r>
              </a:p>
            </p:txBody>
          </p:sp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F41A1331-3F43-4E76-93D4-7D7A74018F52}"/>
                  </a:ext>
                </a:extLst>
              </p:cNvPr>
              <p:cNvSpPr txBox="1"/>
              <p:nvPr/>
            </p:nvSpPr>
            <p:spPr>
              <a:xfrm>
                <a:off x="6880323" y="3156019"/>
                <a:ext cx="507450" cy="313932"/>
              </a:xfrm>
              <a:prstGeom prst="rect">
                <a:avLst/>
              </a:prstGeom>
              <a:solidFill>
                <a:srgbClr val="C7D1DE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1600" dirty="0">
                    <a:latin typeface="+mj-lt"/>
                  </a:rPr>
                  <a:t>45</a:t>
                </a:r>
              </a:p>
            </p:txBody>
          </p:sp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92F91603-E00E-4382-AA3E-A01C1C6B6295}"/>
                  </a:ext>
                </a:extLst>
              </p:cNvPr>
              <p:cNvSpPr txBox="1"/>
              <p:nvPr/>
            </p:nvSpPr>
            <p:spPr>
              <a:xfrm>
                <a:off x="7453131" y="3172897"/>
                <a:ext cx="507450" cy="313932"/>
              </a:xfrm>
              <a:prstGeom prst="rect">
                <a:avLst/>
              </a:prstGeom>
              <a:solidFill>
                <a:srgbClr val="C7D1DE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1600" dirty="0">
                    <a:latin typeface="+mj-lt"/>
                  </a:rPr>
                  <a:t>50</a:t>
                </a:r>
              </a:p>
            </p:txBody>
          </p:sp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F3D3C65F-A081-4C5D-9533-0CD121280583}"/>
                  </a:ext>
                </a:extLst>
              </p:cNvPr>
              <p:cNvSpPr txBox="1"/>
              <p:nvPr/>
            </p:nvSpPr>
            <p:spPr>
              <a:xfrm>
                <a:off x="7994409" y="3172897"/>
                <a:ext cx="507450" cy="313932"/>
              </a:xfrm>
              <a:prstGeom prst="rect">
                <a:avLst/>
              </a:prstGeom>
              <a:solidFill>
                <a:srgbClr val="C7D1DE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1600" dirty="0">
                    <a:latin typeface="+mj-lt"/>
                  </a:rPr>
                  <a:t>55</a:t>
                </a:r>
              </a:p>
            </p:txBody>
          </p:sp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7E73A93C-55A7-4E73-8EC4-D6FB740DCF8D}"/>
                  </a:ext>
                </a:extLst>
              </p:cNvPr>
              <p:cNvSpPr txBox="1"/>
              <p:nvPr/>
            </p:nvSpPr>
            <p:spPr>
              <a:xfrm>
                <a:off x="8516639" y="3165682"/>
                <a:ext cx="507450" cy="313932"/>
              </a:xfrm>
              <a:prstGeom prst="rect">
                <a:avLst/>
              </a:prstGeom>
              <a:solidFill>
                <a:srgbClr val="C7D1DE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1600" dirty="0">
                    <a:latin typeface="+mj-lt"/>
                  </a:rPr>
                  <a:t>60</a:t>
                </a:r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1A9D0480-157C-4520-A6F9-EBE4178C2712}"/>
                  </a:ext>
                </a:extLst>
              </p:cNvPr>
              <p:cNvSpPr/>
              <p:nvPr/>
            </p:nvSpPr>
            <p:spPr>
              <a:xfrm>
                <a:off x="3891910" y="692216"/>
                <a:ext cx="452894" cy="2862674"/>
              </a:xfrm>
              <a:prstGeom prst="rect">
                <a:avLst/>
              </a:prstGeom>
              <a:solidFill>
                <a:srgbClr val="C7D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227AF5C6-E79A-4BA9-B464-07C60C7A04BA}"/>
                  </a:ext>
                </a:extLst>
              </p:cNvPr>
              <p:cNvSpPr txBox="1"/>
              <p:nvPr/>
            </p:nvSpPr>
            <p:spPr>
              <a:xfrm>
                <a:off x="3859379" y="2713122"/>
                <a:ext cx="507450" cy="313932"/>
              </a:xfrm>
              <a:prstGeom prst="rect">
                <a:avLst/>
              </a:prstGeom>
              <a:solidFill>
                <a:srgbClr val="C7D1DE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1600" dirty="0">
                    <a:latin typeface="+mj-lt"/>
                  </a:rPr>
                  <a:t>0,2</a:t>
                </a:r>
              </a:p>
            </p:txBody>
          </p:sp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DCA54D51-9B2F-4BD8-BA33-021624A4A576}"/>
                  </a:ext>
                </a:extLst>
              </p:cNvPr>
              <p:cNvSpPr txBox="1"/>
              <p:nvPr/>
            </p:nvSpPr>
            <p:spPr>
              <a:xfrm>
                <a:off x="3859586" y="2347252"/>
                <a:ext cx="507450" cy="313932"/>
              </a:xfrm>
              <a:prstGeom prst="rect">
                <a:avLst/>
              </a:prstGeom>
              <a:solidFill>
                <a:srgbClr val="C7D1DE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1600" dirty="0">
                    <a:latin typeface="+mj-lt"/>
                  </a:rPr>
                  <a:t>0,4</a:t>
                </a:r>
              </a:p>
            </p:txBody>
          </p:sp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1FA075D4-2C05-4CD3-BDF5-F8FAA342E236}"/>
                  </a:ext>
                </a:extLst>
              </p:cNvPr>
              <p:cNvSpPr txBox="1"/>
              <p:nvPr/>
            </p:nvSpPr>
            <p:spPr>
              <a:xfrm>
                <a:off x="3861287" y="1981654"/>
                <a:ext cx="507450" cy="313932"/>
              </a:xfrm>
              <a:prstGeom prst="rect">
                <a:avLst/>
              </a:prstGeom>
              <a:solidFill>
                <a:srgbClr val="C7D1DE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1600" dirty="0">
                    <a:latin typeface="+mj-lt"/>
                  </a:rPr>
                  <a:t>0,6</a:t>
                </a:r>
              </a:p>
            </p:txBody>
          </p:sp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78F8CD4D-1EC6-4BAB-847D-08DEFE961823}"/>
                  </a:ext>
                </a:extLst>
              </p:cNvPr>
              <p:cNvSpPr txBox="1"/>
              <p:nvPr/>
            </p:nvSpPr>
            <p:spPr>
              <a:xfrm>
                <a:off x="3882032" y="1610665"/>
                <a:ext cx="507450" cy="313932"/>
              </a:xfrm>
              <a:prstGeom prst="rect">
                <a:avLst/>
              </a:prstGeom>
              <a:solidFill>
                <a:srgbClr val="C7D1DE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1600" dirty="0">
                    <a:latin typeface="+mj-lt"/>
                  </a:rPr>
                  <a:t>0,8</a:t>
                </a:r>
              </a:p>
            </p:txBody>
          </p:sp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6BD4104D-2510-468A-B373-90E33C2694DA}"/>
                  </a:ext>
                </a:extLst>
              </p:cNvPr>
              <p:cNvSpPr txBox="1"/>
              <p:nvPr/>
            </p:nvSpPr>
            <p:spPr>
              <a:xfrm>
                <a:off x="3882032" y="1226607"/>
                <a:ext cx="507450" cy="313932"/>
              </a:xfrm>
              <a:prstGeom prst="rect">
                <a:avLst/>
              </a:prstGeom>
              <a:solidFill>
                <a:srgbClr val="C7D1DE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1600" dirty="0">
                    <a:latin typeface="+mj-lt"/>
                  </a:rPr>
                  <a:t>1,0</a:t>
                </a:r>
              </a:p>
            </p:txBody>
          </p:sp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490F4250-73E7-4A6D-89C2-50688589E587}"/>
                  </a:ext>
                </a:extLst>
              </p:cNvPr>
              <p:cNvSpPr txBox="1"/>
              <p:nvPr/>
            </p:nvSpPr>
            <p:spPr>
              <a:xfrm>
                <a:off x="3882032" y="877612"/>
                <a:ext cx="507450" cy="313932"/>
              </a:xfrm>
              <a:prstGeom prst="rect">
                <a:avLst/>
              </a:prstGeom>
              <a:solidFill>
                <a:srgbClr val="C7D1DE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1600" dirty="0">
                    <a:latin typeface="+mj-lt"/>
                  </a:rPr>
                  <a:t>1,2</a:t>
                </a:r>
              </a:p>
            </p:txBody>
          </p:sp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2185EF8-AA2C-4F2B-BBBA-00B0733F9C85}"/>
                  </a:ext>
                </a:extLst>
              </p:cNvPr>
              <p:cNvSpPr txBox="1"/>
              <p:nvPr/>
            </p:nvSpPr>
            <p:spPr>
              <a:xfrm rot="16200000">
                <a:off x="2152240" y="2220903"/>
                <a:ext cx="3240000" cy="369332"/>
              </a:xfrm>
              <a:prstGeom prst="rect">
                <a:avLst/>
              </a:prstGeom>
              <a:solidFill>
                <a:srgbClr val="C7D1DE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2000" dirty="0">
                    <a:latin typeface="+mj-lt"/>
                  </a:rPr>
                  <a:t>Espessura de concreto (m)</a:t>
                </a:r>
              </a:p>
            </p:txBody>
          </p:sp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1A67AF16-C85D-4CB4-91D1-361C40A58039}"/>
                  </a:ext>
                </a:extLst>
              </p:cNvPr>
              <p:cNvSpPr/>
              <p:nvPr/>
            </p:nvSpPr>
            <p:spPr>
              <a:xfrm>
                <a:off x="8901249" y="484119"/>
                <a:ext cx="140272" cy="3541450"/>
              </a:xfrm>
              <a:prstGeom prst="rect">
                <a:avLst/>
              </a:prstGeom>
              <a:solidFill>
                <a:srgbClr val="C7D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C9957BC6-90FB-4C1F-A039-6037DAFBF663}"/>
                  </a:ext>
                </a:extLst>
              </p:cNvPr>
              <p:cNvSpPr txBox="1"/>
              <p:nvPr/>
            </p:nvSpPr>
            <p:spPr>
              <a:xfrm>
                <a:off x="4110873" y="3172897"/>
                <a:ext cx="507450" cy="313932"/>
              </a:xfrm>
              <a:prstGeom prst="rect">
                <a:avLst/>
              </a:prstGeom>
              <a:solidFill>
                <a:srgbClr val="C7D1DE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1600" dirty="0">
                    <a:latin typeface="+mj-lt"/>
                  </a:rPr>
                  <a:t>20</a:t>
                </a:r>
              </a:p>
            </p:txBody>
          </p:sp>
        </p:grpSp>
        <p:grpSp>
          <p:nvGrpSpPr>
            <p:cNvPr id="71" name="Agrupar 70">
              <a:extLst>
                <a:ext uri="{FF2B5EF4-FFF2-40B4-BE49-F238E27FC236}">
                  <a16:creationId xmlns:a16="http://schemas.microsoft.com/office/drawing/2014/main" id="{54000259-60F3-4E24-9F42-AAEEEAED17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4786" y="2069316"/>
              <a:ext cx="3566620" cy="3960000"/>
              <a:chOff x="170075" y="2217501"/>
              <a:chExt cx="3242382" cy="3600000"/>
            </a:xfrm>
          </p:grpSpPr>
          <p:pic>
            <p:nvPicPr>
              <p:cNvPr id="34" name="Picture 5">
                <a:extLst>
                  <a:ext uri="{FF2B5EF4-FFF2-40B4-BE49-F238E27FC236}">
                    <a16:creationId xmlns:a16="http://schemas.microsoft.com/office/drawing/2014/main" id="{66FB9C66-EB1D-4A76-9983-ADEC64B5EA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075" y="2217501"/>
                <a:ext cx="3242382" cy="36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8E4910D3-4B23-40A7-A56F-DB4713F76069}"/>
                  </a:ext>
                </a:extLst>
              </p:cNvPr>
              <p:cNvSpPr txBox="1"/>
              <p:nvPr/>
            </p:nvSpPr>
            <p:spPr>
              <a:xfrm>
                <a:off x="185569" y="3799794"/>
                <a:ext cx="330567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</a:pPr>
                <a:r>
                  <a:rPr lang="pt-BR" sz="2000" dirty="0">
                    <a:latin typeface="+mj-lt"/>
                  </a:rPr>
                  <a:t>H</a:t>
                </a:r>
              </a:p>
            </p:txBody>
          </p:sp>
          <p:sp>
            <p:nvSpPr>
              <p:cNvPr id="11" name="CaixaDeTexto 1">
                <a:extLst>
                  <a:ext uri="{FF2B5EF4-FFF2-40B4-BE49-F238E27FC236}">
                    <a16:creationId xmlns:a16="http://schemas.microsoft.com/office/drawing/2014/main" id="{D607C26E-C25B-468C-AABE-BB47911C0B10}"/>
                  </a:ext>
                </a:extLst>
              </p:cNvPr>
              <p:cNvSpPr txBox="1"/>
              <p:nvPr/>
            </p:nvSpPr>
            <p:spPr>
              <a:xfrm>
                <a:off x="1979305" y="2640598"/>
                <a:ext cx="1047787" cy="569825"/>
              </a:xfrm>
              <a:prstGeom prst="rect">
                <a:avLst/>
              </a:prstGeom>
              <a:solidFill>
                <a:srgbClr val="C7D1DE"/>
              </a:solidFill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e1</a:t>
                </a:r>
                <a:endPara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62" name="Conector reto 61">
                <a:extLst>
                  <a:ext uri="{FF2B5EF4-FFF2-40B4-BE49-F238E27FC236}">
                    <a16:creationId xmlns:a16="http://schemas.microsoft.com/office/drawing/2014/main" id="{D16A1944-BDEC-459E-8F2D-5022083D21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65131" y="3015257"/>
                <a:ext cx="1" cy="135431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9">
                <a:extLst>
                  <a:ext uri="{FF2B5EF4-FFF2-40B4-BE49-F238E27FC236}">
                    <a16:creationId xmlns:a16="http://schemas.microsoft.com/office/drawing/2014/main" id="{13E6B1B3-62EB-4131-A10C-4ECE1E16BCE3}"/>
                  </a:ext>
                </a:extLst>
              </p:cNvPr>
              <p:cNvSpPr txBox="1"/>
              <p:nvPr/>
            </p:nvSpPr>
            <p:spPr>
              <a:xfrm>
                <a:off x="1925097" y="4892981"/>
                <a:ext cx="1088043" cy="725524"/>
              </a:xfrm>
              <a:prstGeom prst="rect">
                <a:avLst/>
              </a:prstGeom>
              <a:solidFill>
                <a:srgbClr val="C7D1DE"/>
              </a:solidFill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e2</a:t>
                </a:r>
                <a:endPara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9" name="Conector reto 38">
                <a:extLst>
                  <a:ext uri="{FF2B5EF4-FFF2-40B4-BE49-F238E27FC236}">
                    <a16:creationId xmlns:a16="http://schemas.microsoft.com/office/drawing/2014/main" id="{77CD0FDC-AA38-4132-8122-19FDA73CF5CB}"/>
                  </a:ext>
                </a:extLst>
              </p:cNvPr>
              <p:cNvCxnSpPr/>
              <p:nvPr/>
            </p:nvCxnSpPr>
            <p:spPr>
              <a:xfrm flipV="1">
                <a:off x="495343" y="2663204"/>
                <a:ext cx="0" cy="273445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EADE7A3D-50F6-4AF8-8018-CF78B5706319}"/>
                </a:ext>
              </a:extLst>
            </p:cNvPr>
            <p:cNvSpPr/>
            <p:nvPr/>
          </p:nvSpPr>
          <p:spPr>
            <a:xfrm>
              <a:off x="3413425" y="2026460"/>
              <a:ext cx="171138" cy="4002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4B685B78-A600-4EDC-BD22-99792D66031A}"/>
                </a:ext>
              </a:extLst>
            </p:cNvPr>
            <p:cNvSpPr/>
            <p:nvPr/>
          </p:nvSpPr>
          <p:spPr>
            <a:xfrm>
              <a:off x="3586695" y="4362922"/>
              <a:ext cx="400863" cy="1666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6" name="Conector de seta reta 20">
              <a:extLst>
                <a:ext uri="{FF2B5EF4-FFF2-40B4-BE49-F238E27FC236}">
                  <a16:creationId xmlns:a16="http://schemas.microsoft.com/office/drawing/2014/main" id="{C3539E92-0A7C-4EC6-B34B-11750EFCBC2F}"/>
                </a:ext>
              </a:extLst>
            </p:cNvPr>
            <p:cNvCxnSpPr>
              <a:cxnSpLocks/>
            </p:cNvCxnSpPr>
            <p:nvPr/>
          </p:nvCxnSpPr>
          <p:spPr>
            <a:xfrm>
              <a:off x="2627586" y="5485822"/>
              <a:ext cx="157833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de seta reta 20">
              <a:extLst>
                <a:ext uri="{FF2B5EF4-FFF2-40B4-BE49-F238E27FC236}">
                  <a16:creationId xmlns:a16="http://schemas.microsoft.com/office/drawing/2014/main" id="{9FFDAC90-2E89-4975-992D-F545AFD43DD1}"/>
                </a:ext>
              </a:extLst>
            </p:cNvPr>
            <p:cNvCxnSpPr>
              <a:cxnSpLocks/>
            </p:cNvCxnSpPr>
            <p:nvPr/>
          </p:nvCxnSpPr>
          <p:spPr>
            <a:xfrm>
              <a:off x="2339347" y="4738039"/>
              <a:ext cx="1872291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08EE075A-7AA6-48E6-98EA-166D519EA4D1}"/>
              </a:ext>
            </a:extLst>
          </p:cNvPr>
          <p:cNvGrpSpPr/>
          <p:nvPr/>
        </p:nvGrpSpPr>
        <p:grpSpPr>
          <a:xfrm>
            <a:off x="4618323" y="944545"/>
            <a:ext cx="4337894" cy="5879868"/>
            <a:chOff x="4618323" y="914400"/>
            <a:chExt cx="4337894" cy="58798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265DB-AE63-8649-BF1A-C9C060B41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604" y="6248333"/>
              <a:ext cx="1700613" cy="545935"/>
            </a:xfrm>
            <a:prstGeom prst="rect">
              <a:avLst/>
            </a:prstGeom>
          </p:spPr>
        </p:pic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id="{0443C07B-558B-49F0-B5BD-69934C61B6FC}"/>
                </a:ext>
              </a:extLst>
            </p:cNvPr>
            <p:cNvSpPr/>
            <p:nvPr/>
          </p:nvSpPr>
          <p:spPr>
            <a:xfrm>
              <a:off x="4618323" y="914400"/>
              <a:ext cx="3633904" cy="369332"/>
            </a:xfrm>
            <a:prstGeom prst="rect">
              <a:avLst/>
            </a:prstGeom>
            <a:solidFill>
              <a:srgbClr val="C7D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E854BA75-E6DD-4E06-982F-3E1691859ABB}"/>
              </a:ext>
            </a:extLst>
          </p:cNvPr>
          <p:cNvGrpSpPr/>
          <p:nvPr/>
        </p:nvGrpSpPr>
        <p:grpSpPr>
          <a:xfrm>
            <a:off x="3584563" y="723481"/>
            <a:ext cx="5470149" cy="2726781"/>
            <a:chOff x="3584563" y="723481"/>
            <a:chExt cx="5470149" cy="2726781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5CA10567-6373-4714-A79C-017691496962}"/>
                </a:ext>
              </a:extLst>
            </p:cNvPr>
            <p:cNvSpPr/>
            <p:nvPr/>
          </p:nvSpPr>
          <p:spPr>
            <a:xfrm>
              <a:off x="3584563" y="904353"/>
              <a:ext cx="5439526" cy="243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F85E27F9-1857-434E-8E51-D999C53F61DC}"/>
                </a:ext>
              </a:extLst>
            </p:cNvPr>
            <p:cNvSpPr/>
            <p:nvPr/>
          </p:nvSpPr>
          <p:spPr>
            <a:xfrm>
              <a:off x="8691824" y="723481"/>
              <a:ext cx="362888" cy="389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B4F23B80-6FD9-4AAC-B857-6A6369259E7F}"/>
                </a:ext>
              </a:extLst>
            </p:cNvPr>
            <p:cNvSpPr/>
            <p:nvPr/>
          </p:nvSpPr>
          <p:spPr>
            <a:xfrm>
              <a:off x="4652151" y="1313877"/>
              <a:ext cx="3642361" cy="261889"/>
            </a:xfrm>
            <a:prstGeom prst="rect">
              <a:avLst/>
            </a:prstGeom>
            <a:solidFill>
              <a:srgbClr val="C7D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1C87511-D18C-4DBE-B338-7D94DE091196}"/>
                </a:ext>
              </a:extLst>
            </p:cNvPr>
            <p:cNvSpPr/>
            <p:nvPr/>
          </p:nvSpPr>
          <p:spPr>
            <a:xfrm>
              <a:off x="3956906" y="1213940"/>
              <a:ext cx="463199" cy="304337"/>
            </a:xfrm>
            <a:prstGeom prst="rect">
              <a:avLst/>
            </a:prstGeom>
            <a:solidFill>
              <a:srgbClr val="C7D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F0C23E8-494F-4340-A18C-9224433CA9EA}"/>
                </a:ext>
              </a:extLst>
            </p:cNvPr>
            <p:cNvSpPr/>
            <p:nvPr/>
          </p:nvSpPr>
          <p:spPr>
            <a:xfrm>
              <a:off x="4427117" y="3206416"/>
              <a:ext cx="480908" cy="243846"/>
            </a:xfrm>
            <a:prstGeom prst="rect">
              <a:avLst/>
            </a:prstGeom>
            <a:solidFill>
              <a:srgbClr val="C7D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9" name="Título 1">
            <a:extLst>
              <a:ext uri="{FF2B5EF4-FFF2-40B4-BE49-F238E27FC236}">
                <a16:creationId xmlns:a16="http://schemas.microsoft.com/office/drawing/2014/main" id="{F99FF472-1F93-4576-9187-5B92F97BA5D4}"/>
              </a:ext>
            </a:extLst>
          </p:cNvPr>
          <p:cNvSpPr txBox="1">
            <a:spLocks/>
          </p:cNvSpPr>
          <p:nvPr/>
        </p:nvSpPr>
        <p:spPr>
          <a:xfrm>
            <a:off x="210200" y="201313"/>
            <a:ext cx="8628999" cy="400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ESCAVAÇÃO DO POÇO 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20DC4A7-AD73-4202-8AA1-72F81346DA71}"/>
              </a:ext>
            </a:extLst>
          </p:cNvPr>
          <p:cNvSpPr/>
          <p:nvPr/>
        </p:nvSpPr>
        <p:spPr>
          <a:xfrm>
            <a:off x="245113" y="679205"/>
            <a:ext cx="8659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PARÂMETROS PARA DIMENSIONAMENTO DO REVESTIMENTO SECUNDÁRIO </a:t>
            </a:r>
          </a:p>
        </p:txBody>
      </p:sp>
    </p:spTree>
    <p:extLst>
      <p:ext uri="{BB962C8B-B14F-4D97-AF65-F5344CB8AC3E}">
        <p14:creationId xmlns:p14="http://schemas.microsoft.com/office/powerpoint/2010/main" val="3129448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4C2BF7E-8977-40F0-9D87-D429DA75D00A}"/>
              </a:ext>
            </a:extLst>
          </p:cNvPr>
          <p:cNvSpPr txBox="1">
            <a:spLocks/>
          </p:cNvSpPr>
          <p:nvPr/>
        </p:nvSpPr>
        <p:spPr>
          <a:xfrm>
            <a:off x="126115" y="3028890"/>
            <a:ext cx="8628999" cy="400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VÍDEO DA MONTAGEM</a:t>
            </a:r>
          </a:p>
        </p:txBody>
      </p:sp>
    </p:spTree>
    <p:extLst>
      <p:ext uri="{BB962C8B-B14F-4D97-AF65-F5344CB8AC3E}">
        <p14:creationId xmlns:p14="http://schemas.microsoft.com/office/powerpoint/2010/main" val="597320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048993AF-4EC6-42E4-A184-47DF128F671B}"/>
              </a:ext>
            </a:extLst>
          </p:cNvPr>
          <p:cNvGrpSpPr>
            <a:grpSpLocks noChangeAspect="1"/>
          </p:cNvGrpSpPr>
          <p:nvPr/>
        </p:nvGrpSpPr>
        <p:grpSpPr>
          <a:xfrm>
            <a:off x="187783" y="738375"/>
            <a:ext cx="5548226" cy="5040000"/>
            <a:chOff x="-59267" y="0"/>
            <a:chExt cx="6798230" cy="5586908"/>
          </a:xfrm>
          <a:noFill/>
        </p:grpSpPr>
        <p:pic>
          <p:nvPicPr>
            <p:cNvPr id="6" name="Imagem 5" descr="image003">
              <a:extLst>
                <a:ext uri="{FF2B5EF4-FFF2-40B4-BE49-F238E27FC236}">
                  <a16:creationId xmlns:a16="http://schemas.microsoft.com/office/drawing/2014/main" id="{FE95008C-3A39-4883-BBD1-57CB1EEBAF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9" r="37141"/>
            <a:stretch/>
          </p:blipFill>
          <p:spPr bwMode="auto">
            <a:xfrm>
              <a:off x="-59267" y="186309"/>
              <a:ext cx="3080740" cy="54005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image002">
              <a:extLst>
                <a:ext uri="{FF2B5EF4-FFF2-40B4-BE49-F238E27FC236}">
                  <a16:creationId xmlns:a16="http://schemas.microsoft.com/office/drawing/2014/main" id="{923F5998-93B3-456E-B442-1717344D9F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1" r="8731"/>
            <a:stretch/>
          </p:blipFill>
          <p:spPr bwMode="auto">
            <a:xfrm>
              <a:off x="3243288" y="0"/>
              <a:ext cx="3495675" cy="54006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B3A6D3BE-B06C-4564-A618-54FE58F08F8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27" y="558302"/>
            <a:ext cx="2713990" cy="5040000"/>
          </a:xfrm>
          <a:prstGeom prst="rect">
            <a:avLst/>
          </a:prstGeom>
          <a:noFill/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7F7F74A-7F7D-4D83-BF38-C9A4FE68AC16}"/>
              </a:ext>
            </a:extLst>
          </p:cNvPr>
          <p:cNvSpPr txBox="1">
            <a:spLocks/>
          </p:cNvSpPr>
          <p:nvPr/>
        </p:nvSpPr>
        <p:spPr>
          <a:xfrm>
            <a:off x="262750" y="201313"/>
            <a:ext cx="8628999" cy="400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MODELO 3D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51E9D69-9026-4FE6-A625-804F416DF3BF}"/>
              </a:ext>
            </a:extLst>
          </p:cNvPr>
          <p:cNvSpPr/>
          <p:nvPr/>
        </p:nvSpPr>
        <p:spPr>
          <a:xfrm>
            <a:off x="2628878" y="5624820"/>
            <a:ext cx="79861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latin typeface="+mj-lt"/>
              </a:rPr>
              <a:t>CIVIL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0D7251E-48E3-4C94-9389-98C978A715B7}"/>
              </a:ext>
            </a:extLst>
          </p:cNvPr>
          <p:cNvSpPr/>
          <p:nvPr/>
        </p:nvSpPr>
        <p:spPr>
          <a:xfrm>
            <a:off x="6894478" y="5566009"/>
            <a:ext cx="140948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latin typeface="+mj-lt"/>
              </a:rPr>
              <a:t>SISTEMAS</a:t>
            </a:r>
          </a:p>
        </p:txBody>
      </p:sp>
    </p:spTree>
    <p:extLst>
      <p:ext uri="{BB962C8B-B14F-4D97-AF65-F5344CB8AC3E}">
        <p14:creationId xmlns:p14="http://schemas.microsoft.com/office/powerpoint/2010/main" val="32483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EDC92A40-C8C0-4F0A-8325-2E01297727A6}"/>
              </a:ext>
            </a:extLst>
          </p:cNvPr>
          <p:cNvGrpSpPr/>
          <p:nvPr/>
        </p:nvGrpSpPr>
        <p:grpSpPr>
          <a:xfrm>
            <a:off x="4308705" y="1013733"/>
            <a:ext cx="4591686" cy="2280920"/>
            <a:chOff x="-1341811" y="1028848"/>
            <a:chExt cx="14416756" cy="7878652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E2353526-383B-4E80-91C9-249D57CCC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362" y="1028848"/>
              <a:ext cx="7372836" cy="4738791"/>
            </a:xfrm>
            <a:prstGeom prst="rect">
              <a:avLst/>
            </a:prstGeom>
          </p:spPr>
        </p:pic>
        <p:sp>
          <p:nvSpPr>
            <p:cNvPr id="8" name="CaixaDeTexto 3">
              <a:extLst>
                <a:ext uri="{FF2B5EF4-FFF2-40B4-BE49-F238E27FC236}">
                  <a16:creationId xmlns:a16="http://schemas.microsoft.com/office/drawing/2014/main" id="{6D685076-D6E5-4FCD-ACD4-60DF4BB41E72}"/>
                </a:ext>
              </a:extLst>
            </p:cNvPr>
            <p:cNvSpPr txBox="1"/>
            <p:nvPr/>
          </p:nvSpPr>
          <p:spPr>
            <a:xfrm>
              <a:off x="-1341811" y="2018220"/>
              <a:ext cx="2061492" cy="245875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  <a:spcAft>
                  <a:spcPts val="0"/>
                </a:spcAft>
              </a:pPr>
              <a:r>
                <a:rPr lang="pt-BR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EH 62</a:t>
              </a:r>
              <a:endParaRPr lang="pt-B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0"/>
                </a:spcAft>
              </a:pPr>
              <a:r>
                <a:rPr lang="pt-BR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Porta</a:t>
              </a:r>
              <a:endParaRPr lang="pt-B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CaixaDeTexto 4">
              <a:extLst>
                <a:ext uri="{FF2B5EF4-FFF2-40B4-BE49-F238E27FC236}">
                  <a16:creationId xmlns:a16="http://schemas.microsoft.com/office/drawing/2014/main" id="{768B77CF-E65E-4206-81B3-0DCD09151E66}"/>
                </a:ext>
              </a:extLst>
            </p:cNvPr>
            <p:cNvSpPr txBox="1"/>
            <p:nvPr/>
          </p:nvSpPr>
          <p:spPr>
            <a:xfrm>
              <a:off x="10038531" y="2643244"/>
              <a:ext cx="3036414" cy="245875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  <a:spcAft>
                  <a:spcPts val="0"/>
                </a:spcAft>
              </a:pPr>
              <a:r>
                <a:rPr lang="pt-BR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EH 73</a:t>
              </a:r>
              <a:endParaRPr lang="pt-B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0"/>
                </a:spcAft>
              </a:pPr>
              <a:r>
                <a:rPr lang="pt-BR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Porta (aço).</a:t>
              </a:r>
              <a:endParaRPr lang="pt-B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CaixaDeTexto 5">
              <a:extLst>
                <a:ext uri="{FF2B5EF4-FFF2-40B4-BE49-F238E27FC236}">
                  <a16:creationId xmlns:a16="http://schemas.microsoft.com/office/drawing/2014/main" id="{A24938AA-BBAA-4EDA-8FFC-148CEA2E259A}"/>
                </a:ext>
              </a:extLst>
            </p:cNvPr>
            <p:cNvSpPr txBox="1"/>
            <p:nvPr/>
          </p:nvSpPr>
          <p:spPr>
            <a:xfrm>
              <a:off x="-1124748" y="5378392"/>
              <a:ext cx="3048376" cy="352910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  <a:spcAft>
                  <a:spcPts val="0"/>
                </a:spcAft>
              </a:pPr>
              <a:r>
                <a:rPr lang="pt-BR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 09</a:t>
              </a:r>
              <a:endParaRPr lang="pt-B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0"/>
                </a:spcAft>
              </a:pPr>
              <a:r>
                <a:rPr lang="pt-BR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elementos vazados </a:t>
              </a:r>
              <a:endParaRPr lang="pt-B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aixaDeTexto 6">
              <a:extLst>
                <a:ext uri="{FF2B5EF4-FFF2-40B4-BE49-F238E27FC236}">
                  <a16:creationId xmlns:a16="http://schemas.microsoft.com/office/drawing/2014/main" id="{2C5CA54E-26F2-488C-AB88-27404F5A831D}"/>
                </a:ext>
              </a:extLst>
            </p:cNvPr>
            <p:cNvSpPr txBox="1"/>
            <p:nvPr/>
          </p:nvSpPr>
          <p:spPr>
            <a:xfrm>
              <a:off x="2382660" y="5815595"/>
              <a:ext cx="3293602" cy="245875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  <a:spcAft>
                  <a:spcPts val="0"/>
                </a:spcAft>
              </a:pPr>
              <a:r>
                <a:rPr lang="pt-BR" sz="10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EE 326</a:t>
              </a:r>
              <a:endPara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0"/>
                </a:spcAft>
              </a:pPr>
              <a:r>
                <a:rPr lang="pt-BR" sz="10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Gradil de aço </a:t>
              </a:r>
              <a:endPara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aixaDeTexto 8">
              <a:extLst>
                <a:ext uri="{FF2B5EF4-FFF2-40B4-BE49-F238E27FC236}">
                  <a16:creationId xmlns:a16="http://schemas.microsoft.com/office/drawing/2014/main" id="{39F62E3F-A6ED-4E27-B0ED-B7ADD2F9664C}"/>
                </a:ext>
              </a:extLst>
            </p:cNvPr>
            <p:cNvSpPr txBox="1"/>
            <p:nvPr/>
          </p:nvSpPr>
          <p:spPr>
            <a:xfrm>
              <a:off x="6963747" y="5337168"/>
              <a:ext cx="2601787" cy="245875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  <a:spcAft>
                  <a:spcPts val="0"/>
                </a:spcAft>
              </a:pPr>
              <a:r>
                <a:rPr lang="pt-BR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EB 15</a:t>
              </a:r>
              <a:endParaRPr lang="pt-B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0"/>
                </a:spcAft>
              </a:pPr>
              <a:r>
                <a:rPr lang="pt-BR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Verniz</a:t>
              </a:r>
              <a:endParaRPr lang="pt-B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B6DB4C2F-F3CB-45F3-842B-7BA1E7E568F5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62" y="3287608"/>
              <a:ext cx="2664297" cy="96073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3AAB8BEC-7062-45A7-B2BB-1BD833B222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40122" y="3547050"/>
              <a:ext cx="2178803" cy="14342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B8B41DEC-4FC2-4E57-9F94-DB828A255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4009" y="4424910"/>
              <a:ext cx="2443705" cy="9541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82A74C66-7B53-4DFF-A333-9F76D8B8E3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5960" y="4987007"/>
              <a:ext cx="558251" cy="73357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16F706BD-E895-4D97-976B-6786433196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35765" y="3304778"/>
              <a:ext cx="2293900" cy="221459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73E532A-D8A9-4616-8B1E-72F745DEAABD}"/>
              </a:ext>
            </a:extLst>
          </p:cNvPr>
          <p:cNvGrpSpPr>
            <a:grpSpLocks noChangeAspect="1"/>
          </p:cNvGrpSpPr>
          <p:nvPr/>
        </p:nvGrpSpPr>
        <p:grpSpPr>
          <a:xfrm>
            <a:off x="136966" y="705537"/>
            <a:ext cx="4394254" cy="2880000"/>
            <a:chOff x="99653" y="317156"/>
            <a:chExt cx="4452663" cy="2918999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C406F5FA-72B2-4981-B702-BA5009F36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2567" y="317156"/>
              <a:ext cx="2678146" cy="2918999"/>
            </a:xfrm>
            <a:prstGeom prst="rect">
              <a:avLst/>
            </a:prstGeom>
          </p:spPr>
        </p:pic>
        <p:sp>
          <p:nvSpPr>
            <p:cNvPr id="21" name="CaixaDeTexto 3">
              <a:extLst>
                <a:ext uri="{FF2B5EF4-FFF2-40B4-BE49-F238E27FC236}">
                  <a16:creationId xmlns:a16="http://schemas.microsoft.com/office/drawing/2014/main" id="{F4E226F1-017F-43F6-89E8-8A3831B1C17E}"/>
                </a:ext>
              </a:extLst>
            </p:cNvPr>
            <p:cNvSpPr txBox="1"/>
            <p:nvPr/>
          </p:nvSpPr>
          <p:spPr>
            <a:xfrm>
              <a:off x="3165206" y="1893701"/>
              <a:ext cx="1387110" cy="6574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Ventilador 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pt-BR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centrífugo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90C27D05-4D04-444E-89E9-D1C3E2F571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0605" y="1357252"/>
              <a:ext cx="281532" cy="70187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CAB3D786-C0F6-4970-AB58-D42A3F58B1C7}"/>
                </a:ext>
              </a:extLst>
            </p:cNvPr>
            <p:cNvCxnSpPr>
              <a:cxnSpLocks/>
            </p:cNvCxnSpPr>
            <p:nvPr/>
          </p:nvCxnSpPr>
          <p:spPr>
            <a:xfrm>
              <a:off x="1265085" y="1851057"/>
              <a:ext cx="571915" cy="9981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6">
              <a:extLst>
                <a:ext uri="{FF2B5EF4-FFF2-40B4-BE49-F238E27FC236}">
                  <a16:creationId xmlns:a16="http://schemas.microsoft.com/office/drawing/2014/main" id="{2B07E703-77AC-4D3D-A1B9-7D9E50A9B003}"/>
                </a:ext>
              </a:extLst>
            </p:cNvPr>
            <p:cNvSpPr txBox="1"/>
            <p:nvPr/>
          </p:nvSpPr>
          <p:spPr>
            <a:xfrm>
              <a:off x="99653" y="1517143"/>
              <a:ext cx="1284146" cy="575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Atenuador de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pt-BR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ruídos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A80E02D6-E96C-4442-AA67-7EDF6F8C4A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9933" y="2560120"/>
              <a:ext cx="591224" cy="16583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8">
              <a:extLst>
                <a:ext uri="{FF2B5EF4-FFF2-40B4-BE49-F238E27FC236}">
                  <a16:creationId xmlns:a16="http://schemas.microsoft.com/office/drawing/2014/main" id="{B35B60DC-BC1F-4E15-A362-E8D328F123CB}"/>
                </a:ext>
              </a:extLst>
            </p:cNvPr>
            <p:cNvSpPr txBox="1"/>
            <p:nvPr/>
          </p:nvSpPr>
          <p:spPr>
            <a:xfrm>
              <a:off x="2864863" y="2706596"/>
              <a:ext cx="1441388" cy="349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Ventilador Axial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EA45684C-B32D-4E91-A80F-3137785F3D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1970" y="2238167"/>
              <a:ext cx="446190" cy="12438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ixaDeTexto 12">
              <a:extLst>
                <a:ext uri="{FF2B5EF4-FFF2-40B4-BE49-F238E27FC236}">
                  <a16:creationId xmlns:a16="http://schemas.microsoft.com/office/drawing/2014/main" id="{3705D392-B18D-42A6-B416-ADB0EF7E664D}"/>
                </a:ext>
              </a:extLst>
            </p:cNvPr>
            <p:cNvSpPr txBox="1"/>
            <p:nvPr/>
          </p:nvSpPr>
          <p:spPr>
            <a:xfrm>
              <a:off x="123524" y="2144012"/>
              <a:ext cx="1396582" cy="575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Grade Modular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pt-BR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 piso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34AA4AE2-4D96-4C97-8603-5B0CAE6EDD36}"/>
              </a:ext>
            </a:extLst>
          </p:cNvPr>
          <p:cNvGrpSpPr>
            <a:grpSpLocks noChangeAspect="1"/>
          </p:cNvGrpSpPr>
          <p:nvPr/>
        </p:nvGrpSpPr>
        <p:grpSpPr>
          <a:xfrm>
            <a:off x="2733684" y="3532356"/>
            <a:ext cx="3589655" cy="2880000"/>
            <a:chOff x="0" y="317530"/>
            <a:chExt cx="5476819" cy="3684883"/>
          </a:xfrm>
        </p:grpSpPr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957DB1CA-880D-40BB-A311-7349DA2E1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134" y="317530"/>
              <a:ext cx="5342685" cy="3254830"/>
            </a:xfrm>
            <a:prstGeom prst="rect">
              <a:avLst/>
            </a:prstGeom>
          </p:spPr>
        </p:pic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BE77BFEE-B4E3-4181-9689-437DD1ED54CF}"/>
                </a:ext>
              </a:extLst>
            </p:cNvPr>
            <p:cNvCxnSpPr>
              <a:cxnSpLocks/>
            </p:cNvCxnSpPr>
            <p:nvPr/>
          </p:nvCxnSpPr>
          <p:spPr>
            <a:xfrm>
              <a:off x="804803" y="1212677"/>
              <a:ext cx="447113" cy="54079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4">
              <a:extLst>
                <a:ext uri="{FF2B5EF4-FFF2-40B4-BE49-F238E27FC236}">
                  <a16:creationId xmlns:a16="http://schemas.microsoft.com/office/drawing/2014/main" id="{24C94CC3-407D-400D-83D6-F1824DFE8144}"/>
                </a:ext>
              </a:extLst>
            </p:cNvPr>
            <p:cNvSpPr txBox="1"/>
            <p:nvPr/>
          </p:nvSpPr>
          <p:spPr>
            <a:xfrm>
              <a:off x="0" y="906102"/>
              <a:ext cx="2089374" cy="384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Luminária 2 lâmpadas 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4984E985-9740-4510-9440-931F1939BBB2}"/>
                </a:ext>
              </a:extLst>
            </p:cNvPr>
            <p:cNvCxnSpPr>
              <a:cxnSpLocks/>
            </p:cNvCxnSpPr>
            <p:nvPr/>
          </p:nvCxnSpPr>
          <p:spPr>
            <a:xfrm>
              <a:off x="2118356" y="1212677"/>
              <a:ext cx="81114" cy="72013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6">
              <a:extLst>
                <a:ext uri="{FF2B5EF4-FFF2-40B4-BE49-F238E27FC236}">
                  <a16:creationId xmlns:a16="http://schemas.microsoft.com/office/drawing/2014/main" id="{F304D89C-3FAC-4E58-9E28-6250EAA3A7A3}"/>
                </a:ext>
              </a:extLst>
            </p:cNvPr>
            <p:cNvSpPr txBox="1"/>
            <p:nvPr/>
          </p:nvSpPr>
          <p:spPr>
            <a:xfrm>
              <a:off x="1346898" y="588735"/>
              <a:ext cx="1853346" cy="63327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11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Luminária Tipo B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pt-BR" sz="11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modelo 1.1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124EFB64-4146-41A7-94FF-279C3C26BA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566" y="1917606"/>
              <a:ext cx="369662" cy="175845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ixaDeTexto 8">
              <a:extLst>
                <a:ext uri="{FF2B5EF4-FFF2-40B4-BE49-F238E27FC236}">
                  <a16:creationId xmlns:a16="http://schemas.microsoft.com/office/drawing/2014/main" id="{E9875391-5085-481C-B590-784E72DB620A}"/>
                </a:ext>
              </a:extLst>
            </p:cNvPr>
            <p:cNvSpPr txBox="1"/>
            <p:nvPr/>
          </p:nvSpPr>
          <p:spPr>
            <a:xfrm>
              <a:off x="1808510" y="3618357"/>
              <a:ext cx="2710685" cy="384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11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Eletroduto de PVC rígido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7" name="Título 1">
            <a:extLst>
              <a:ext uri="{FF2B5EF4-FFF2-40B4-BE49-F238E27FC236}">
                <a16:creationId xmlns:a16="http://schemas.microsoft.com/office/drawing/2014/main" id="{63C9615F-172F-4AC6-BD0F-808C8A927172}"/>
              </a:ext>
            </a:extLst>
          </p:cNvPr>
          <p:cNvSpPr txBox="1">
            <a:spLocks/>
          </p:cNvSpPr>
          <p:nvPr/>
        </p:nvSpPr>
        <p:spPr>
          <a:xfrm>
            <a:off x="262750" y="201313"/>
            <a:ext cx="8628999" cy="400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MODELO 3D </a:t>
            </a:r>
          </a:p>
        </p:txBody>
      </p:sp>
    </p:spTree>
    <p:extLst>
      <p:ext uri="{BB962C8B-B14F-4D97-AF65-F5344CB8AC3E}">
        <p14:creationId xmlns:p14="http://schemas.microsoft.com/office/powerpoint/2010/main" val="404845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26A2C70-C796-4D74-988F-AAC85BABC7D5}"/>
              </a:ext>
            </a:extLst>
          </p:cNvPr>
          <p:cNvSpPr txBox="1"/>
          <p:nvPr/>
        </p:nvSpPr>
        <p:spPr>
          <a:xfrm>
            <a:off x="332338" y="913790"/>
            <a:ext cx="8479324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400" dirty="0">
                <a:latin typeface="+mj-lt"/>
              </a:rPr>
              <a:t>Setor com investimentos de US $ 10 trilhões /ano;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72BCB42-9E56-408D-A1A3-A75A68A0E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49" y="2225872"/>
            <a:ext cx="3174356" cy="395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AAE2EC5-C91F-4653-9FA2-85A2B8A1C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8" y="2225873"/>
            <a:ext cx="4227621" cy="39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E47120E-2C2C-45B7-B019-F56162C893ED}"/>
              </a:ext>
            </a:extLst>
          </p:cNvPr>
          <p:cNvSpPr txBox="1"/>
          <p:nvPr/>
        </p:nvSpPr>
        <p:spPr>
          <a:xfrm>
            <a:off x="820878" y="147868"/>
            <a:ext cx="7521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ATRASO NA INDUSTRIA DA CONSTRUÇÃO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D490DDC-9981-4CC3-BE44-038EA69C6206}"/>
              </a:ext>
            </a:extLst>
          </p:cNvPr>
          <p:cNvSpPr/>
          <p:nvPr/>
        </p:nvSpPr>
        <p:spPr>
          <a:xfrm>
            <a:off x="332338" y="1352687"/>
            <a:ext cx="847932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pt-PT" sz="2400" dirty="0">
                <a:latin typeface="+mj-lt"/>
              </a:rPr>
              <a:t>Crescimento global de produtividade de 1%/ano nas duas últimas décadas contra 2,8% da economia geral e 3,6% da industria.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683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D6F90DB8-AB8D-44C5-A369-4F2A5D912158}"/>
              </a:ext>
            </a:extLst>
          </p:cNvPr>
          <p:cNvGrpSpPr>
            <a:grpSpLocks noChangeAspect="1"/>
          </p:cNvGrpSpPr>
          <p:nvPr/>
        </p:nvGrpSpPr>
        <p:grpSpPr>
          <a:xfrm>
            <a:off x="210204" y="1121300"/>
            <a:ext cx="8418390" cy="5040000"/>
            <a:chOff x="-154134" y="0"/>
            <a:chExt cx="8587256" cy="514350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33D0916-560E-4D4E-A793-9CF021CE8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0261">
              <a:off x="-154134" y="0"/>
              <a:ext cx="2950951" cy="5143500"/>
            </a:xfrm>
            <a:prstGeom prst="rect">
              <a:avLst/>
            </a:prstGeom>
          </p:spPr>
        </p:pic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6F007EF4-5D68-4905-A0F5-A7343F6131FD}"/>
                </a:ext>
              </a:extLst>
            </p:cNvPr>
            <p:cNvCxnSpPr>
              <a:cxnSpLocks/>
            </p:cNvCxnSpPr>
            <p:nvPr/>
          </p:nvCxnSpPr>
          <p:spPr>
            <a:xfrm>
              <a:off x="1959706" y="1440482"/>
              <a:ext cx="836295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EB57049E-004F-4893-AAFE-51B392121A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3952" y="1437625"/>
              <a:ext cx="325755" cy="168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82319B13-3E71-4BBF-86E9-9E23ADA0A0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5550" y="4191714"/>
              <a:ext cx="760572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C6C7B2B2-6491-4B99-AC4A-D7B33C42B0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1559" y="3975906"/>
              <a:ext cx="823991" cy="211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CaixaDeTexto 10">
              <a:extLst>
                <a:ext uri="{FF2B5EF4-FFF2-40B4-BE49-F238E27FC236}">
                  <a16:creationId xmlns:a16="http://schemas.microsoft.com/office/drawing/2014/main" id="{0BAF60BE-F6A1-4458-9787-36D8732FC710}"/>
                </a:ext>
              </a:extLst>
            </p:cNvPr>
            <p:cNvSpPr txBox="1"/>
            <p:nvPr/>
          </p:nvSpPr>
          <p:spPr>
            <a:xfrm>
              <a:off x="1312219" y="559213"/>
              <a:ext cx="3548379" cy="11249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750"/>
                </a:spcAft>
              </a:pPr>
              <a:r>
                <a:rPr lang="pt-BR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Poço sem o revestimento de contenção do solo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CaixaDeTexto 26">
              <a:extLst>
                <a:ext uri="{FF2B5EF4-FFF2-40B4-BE49-F238E27FC236}">
                  <a16:creationId xmlns:a16="http://schemas.microsoft.com/office/drawing/2014/main" id="{E4CE2591-8EB2-4DF5-9CAD-521DB8391027}"/>
                </a:ext>
              </a:extLst>
            </p:cNvPr>
            <p:cNvSpPr txBox="1"/>
            <p:nvPr/>
          </p:nvSpPr>
          <p:spPr>
            <a:xfrm>
              <a:off x="2570130" y="3358456"/>
              <a:ext cx="3390125" cy="8432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Escada de saída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pt-BR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de emergência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CaixaDeTexto 26">
              <a:extLst>
                <a:ext uri="{FF2B5EF4-FFF2-40B4-BE49-F238E27FC236}">
                  <a16:creationId xmlns:a16="http://schemas.microsoft.com/office/drawing/2014/main" id="{CA1A3F65-74DE-4C02-8832-12489E34A419}"/>
                </a:ext>
              </a:extLst>
            </p:cNvPr>
            <p:cNvSpPr txBox="1"/>
            <p:nvPr/>
          </p:nvSpPr>
          <p:spPr>
            <a:xfrm>
              <a:off x="1832267" y="1437626"/>
              <a:ext cx="3180292" cy="11925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Túnel de conexão com o revestimento de contenção do solo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78346BA9-2B99-4BCD-B0FC-88DAABBB2BE9}"/>
                </a:ext>
              </a:extLst>
            </p:cNvPr>
            <p:cNvCxnSpPr>
              <a:cxnSpLocks/>
            </p:cNvCxnSpPr>
            <p:nvPr/>
          </p:nvCxnSpPr>
          <p:spPr>
            <a:xfrm>
              <a:off x="2637402" y="2531648"/>
              <a:ext cx="836295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D1637CBB-371D-498D-8FED-B81263FB55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1648" y="2528792"/>
              <a:ext cx="325755" cy="168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90BC66AD-1FB4-4D1A-9904-42EAF624A7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4978" y="4691632"/>
              <a:ext cx="129071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CaixaDeTexto 26">
              <a:extLst>
                <a:ext uri="{FF2B5EF4-FFF2-40B4-BE49-F238E27FC236}">
                  <a16:creationId xmlns:a16="http://schemas.microsoft.com/office/drawing/2014/main" id="{179A2823-49D5-4EFA-B345-80CC11B6DEC6}"/>
                </a:ext>
              </a:extLst>
            </p:cNvPr>
            <p:cNvSpPr txBox="1"/>
            <p:nvPr/>
          </p:nvSpPr>
          <p:spPr>
            <a:xfrm>
              <a:off x="2452353" y="4297743"/>
              <a:ext cx="3833875" cy="641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Bombas de recalque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38AB635-70EB-483B-80DB-3F868006B3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4" b="2750"/>
            <a:stretch/>
          </p:blipFill>
          <p:spPr>
            <a:xfrm>
              <a:off x="4944430" y="94025"/>
              <a:ext cx="3488692" cy="5002020"/>
            </a:xfrm>
            <a:prstGeom prst="rect">
              <a:avLst/>
            </a:prstGeom>
          </p:spPr>
        </p:pic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A60803FA-FED0-48C4-B94B-6ABD96C6A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2623" y="2558100"/>
              <a:ext cx="600552" cy="477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0CE6350A-4239-4770-850B-87660AD474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8217" y="2556669"/>
              <a:ext cx="1174885" cy="6909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38F34B95-B25F-4A5C-BC8F-56E52807B435}"/>
                </a:ext>
              </a:extLst>
            </p:cNvPr>
            <p:cNvCxnSpPr>
              <a:cxnSpLocks/>
            </p:cNvCxnSpPr>
            <p:nvPr/>
          </p:nvCxnSpPr>
          <p:spPr>
            <a:xfrm>
              <a:off x="6903098" y="2558099"/>
              <a:ext cx="1039364" cy="743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CaixaDeTexto 26">
              <a:extLst>
                <a:ext uri="{FF2B5EF4-FFF2-40B4-BE49-F238E27FC236}">
                  <a16:creationId xmlns:a16="http://schemas.microsoft.com/office/drawing/2014/main" id="{E04087DB-6328-4E1D-8AC9-17E2E7D20FA2}"/>
                </a:ext>
              </a:extLst>
            </p:cNvPr>
            <p:cNvSpPr txBox="1"/>
            <p:nvPr/>
          </p:nvSpPr>
          <p:spPr>
            <a:xfrm>
              <a:off x="5012559" y="2047767"/>
              <a:ext cx="1802217" cy="2024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Canal de circulação de pessoas 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5" name="Título 1">
            <a:extLst>
              <a:ext uri="{FF2B5EF4-FFF2-40B4-BE49-F238E27FC236}">
                <a16:creationId xmlns:a16="http://schemas.microsoft.com/office/drawing/2014/main" id="{961FB707-4222-4695-9AD7-07840C07DB85}"/>
              </a:ext>
            </a:extLst>
          </p:cNvPr>
          <p:cNvSpPr txBox="1">
            <a:spLocks/>
          </p:cNvSpPr>
          <p:nvPr/>
        </p:nvSpPr>
        <p:spPr>
          <a:xfrm>
            <a:off x="210204" y="201313"/>
            <a:ext cx="8734096" cy="400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IMPRESSÃO 3D DA VSE</a:t>
            </a:r>
          </a:p>
        </p:txBody>
      </p:sp>
    </p:spTree>
    <p:extLst>
      <p:ext uri="{BB962C8B-B14F-4D97-AF65-F5344CB8AC3E}">
        <p14:creationId xmlns:p14="http://schemas.microsoft.com/office/powerpoint/2010/main" val="1433914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961FB707-4222-4695-9AD7-07840C07DB85}"/>
              </a:ext>
            </a:extLst>
          </p:cNvPr>
          <p:cNvSpPr txBox="1">
            <a:spLocks/>
          </p:cNvSpPr>
          <p:nvPr/>
        </p:nvSpPr>
        <p:spPr>
          <a:xfrm>
            <a:off x="210204" y="201313"/>
            <a:ext cx="8734096" cy="400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IMPRESSÃO 3D DA VSE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2FB1075B-550E-4243-B156-26D5D711D835}"/>
              </a:ext>
            </a:extLst>
          </p:cNvPr>
          <p:cNvGrpSpPr>
            <a:grpSpLocks noChangeAspect="1"/>
          </p:cNvGrpSpPr>
          <p:nvPr/>
        </p:nvGrpSpPr>
        <p:grpSpPr>
          <a:xfrm>
            <a:off x="683568" y="864760"/>
            <a:ext cx="8003086" cy="5444560"/>
            <a:chOff x="962183" y="873552"/>
            <a:chExt cx="7502893" cy="5104275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535C813B-06A0-4F67-90F5-FD2D8060A953}"/>
                </a:ext>
              </a:extLst>
            </p:cNvPr>
            <p:cNvSpPr/>
            <p:nvPr/>
          </p:nvSpPr>
          <p:spPr>
            <a:xfrm>
              <a:off x="3594975" y="4586465"/>
              <a:ext cx="4870100" cy="139136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B69EEFCF-7E57-4279-911B-70F0DFF9183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2183" y="873552"/>
              <a:ext cx="7502893" cy="5104275"/>
              <a:chOff x="266100" y="321731"/>
              <a:chExt cx="8634627" cy="5874203"/>
            </a:xfrm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6D54FB5E-31C4-41AA-AD03-0393068A3094}"/>
                  </a:ext>
                </a:extLst>
              </p:cNvPr>
              <p:cNvSpPr/>
              <p:nvPr/>
            </p:nvSpPr>
            <p:spPr>
              <a:xfrm>
                <a:off x="3457944" y="4930949"/>
                <a:ext cx="5442783" cy="86203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3500" b="1" kern="1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IMPRESSÃO 3D - GARRAFA</a:t>
                </a:r>
              </a:p>
            </p:txBody>
          </p:sp>
          <p:pic>
            <p:nvPicPr>
              <p:cNvPr id="30" name="Imagem 29">
                <a:extLst>
                  <a:ext uri="{FF2B5EF4-FFF2-40B4-BE49-F238E27FC236}">
                    <a16:creationId xmlns:a16="http://schemas.microsoft.com/office/drawing/2014/main" id="{66BB8DFB-E569-4B55-A09E-21F7311907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100" y="321734"/>
                <a:ext cx="2427551" cy="1747838"/>
              </a:xfrm>
              <a:prstGeom prst="rect">
                <a:avLst/>
              </a:prstGeom>
            </p:spPr>
          </p:pic>
          <p:pic>
            <p:nvPicPr>
              <p:cNvPr id="31" name="Imagem 30">
                <a:extLst>
                  <a:ext uri="{FF2B5EF4-FFF2-40B4-BE49-F238E27FC236}">
                    <a16:creationId xmlns:a16="http://schemas.microsoft.com/office/drawing/2014/main" id="{4AE312CB-D7F7-4E18-8E77-ED64633ED4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770" y="2118123"/>
                <a:ext cx="1575801" cy="2013804"/>
              </a:xfrm>
              <a:prstGeom prst="rect">
                <a:avLst/>
              </a:prstGeom>
            </p:spPr>
          </p:pic>
          <p:pic>
            <p:nvPicPr>
              <p:cNvPr id="32" name="Imagem 31">
                <a:extLst>
                  <a:ext uri="{FF2B5EF4-FFF2-40B4-BE49-F238E27FC236}">
                    <a16:creationId xmlns:a16="http://schemas.microsoft.com/office/drawing/2014/main" id="{327EFB9D-3634-4DB9-9E18-7B3DD22C1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2518801" y="1385536"/>
                <a:ext cx="4111323" cy="1983713"/>
              </a:xfrm>
              <a:prstGeom prst="rect">
                <a:avLst/>
              </a:prstGeom>
            </p:spPr>
          </p:pic>
          <p:pic>
            <p:nvPicPr>
              <p:cNvPr id="33" name="Imagem 32">
                <a:extLst>
                  <a:ext uri="{FF2B5EF4-FFF2-40B4-BE49-F238E27FC236}">
                    <a16:creationId xmlns:a16="http://schemas.microsoft.com/office/drawing/2014/main" id="{8DE691EB-3E58-4562-8670-18DFDFF27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5433215" y="1293032"/>
                <a:ext cx="4111321" cy="2168721"/>
              </a:xfrm>
              <a:prstGeom prst="rect">
                <a:avLst/>
              </a:prstGeom>
            </p:spPr>
          </p:pic>
          <p:pic>
            <p:nvPicPr>
              <p:cNvPr id="34" name="Imagem 33">
                <a:extLst>
                  <a:ext uri="{FF2B5EF4-FFF2-40B4-BE49-F238E27FC236}">
                    <a16:creationId xmlns:a16="http://schemas.microsoft.com/office/drawing/2014/main" id="{2EE09E81-A5AE-496F-82A0-FBA29D42C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8696" y="4185383"/>
                <a:ext cx="2000498" cy="20105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92906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4C2BF7E-8977-40F0-9D87-D429DA75D00A}"/>
              </a:ext>
            </a:extLst>
          </p:cNvPr>
          <p:cNvSpPr txBox="1">
            <a:spLocks/>
          </p:cNvSpPr>
          <p:nvPr/>
        </p:nvSpPr>
        <p:spPr>
          <a:xfrm>
            <a:off x="126115" y="3028890"/>
            <a:ext cx="8628999" cy="400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21330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D0FD12B-4222-4481-B8D1-D5287DBCDE6A}"/>
              </a:ext>
            </a:extLst>
          </p:cNvPr>
          <p:cNvSpPr txBox="1"/>
          <p:nvPr/>
        </p:nvSpPr>
        <p:spPr>
          <a:xfrm>
            <a:off x="820878" y="14518"/>
            <a:ext cx="7521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ATRASO NA INDUSTRIA DA CONSTRUÇÃO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7773C11-60FD-4BD0-AE51-60515118C719}"/>
              </a:ext>
            </a:extLst>
          </p:cNvPr>
          <p:cNvSpPr txBox="1"/>
          <p:nvPr/>
        </p:nvSpPr>
        <p:spPr>
          <a:xfrm>
            <a:off x="893701" y="764345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rgbClr val="FF0000"/>
                </a:solidFill>
              </a:rPr>
              <a:t>A baixa produtividade </a:t>
            </a:r>
            <a:r>
              <a:rPr lang="pt-PT" dirty="0"/>
              <a:t>- Construção é uma das indústrias mais fragmentadas do mundo, as estruturas contratantes que regem os projetos estão repletas de alocação de risco incompatível e os proprietários e compradores, que muitas vezes são inexperientes, devem navegar em um mercado desafiador e obscuro. Os resultados são falhas operacionais nas empresas, incluindo projeto deficiente com </a:t>
            </a:r>
            <a:r>
              <a:rPr lang="pt-PT" u="sng" dirty="0">
                <a:solidFill>
                  <a:srgbClr val="FF0000"/>
                </a:solidFill>
              </a:rPr>
              <a:t>padronização limitada</a:t>
            </a:r>
            <a:r>
              <a:rPr lang="pt-PT" dirty="0"/>
              <a:t>; tempo insuficiente no planejamento e na implementação do último pensamento sobre gerenciamento e execução de projetos; e uma força de trabalho pouco qualificada. Além disso, o setor de construção é altamente volátil e </a:t>
            </a:r>
            <a:r>
              <a:rPr lang="pt-PT" dirty="0">
                <a:solidFill>
                  <a:srgbClr val="FF0000"/>
                </a:solidFill>
              </a:rPr>
              <a:t>tem margens de lucro do quartil inferior em comparação com outros setores, restringindo investimentos na tecnologia e digitalização</a:t>
            </a:r>
            <a:r>
              <a:rPr lang="pt-PT" dirty="0"/>
              <a:t> que ajudariam a aumentar a produtividade.</a:t>
            </a:r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DB904BB-9D93-4A40-B9D6-2FFE9DDBA821}"/>
              </a:ext>
            </a:extLst>
          </p:cNvPr>
          <p:cNvSpPr txBox="1"/>
          <p:nvPr/>
        </p:nvSpPr>
        <p:spPr>
          <a:xfrm>
            <a:off x="971600" y="4397245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Difundir tecnologia digital</a:t>
            </a:r>
            <a:r>
              <a:rPr lang="pt-BR" dirty="0"/>
              <a:t>, novos materiais e automação avançada. As empresas podem começar tornando a </a:t>
            </a:r>
            <a:r>
              <a:rPr lang="pt-BR" dirty="0">
                <a:solidFill>
                  <a:srgbClr val="FF0000"/>
                </a:solidFill>
              </a:rPr>
              <a:t>modelagem de informações de construção 3D (BIM) </a:t>
            </a:r>
            <a:r>
              <a:rPr lang="pt-BR" dirty="0"/>
              <a:t>universal dentro da empresa, ao lado do uso de ferramentas de colaboração digital, </a:t>
            </a:r>
            <a:r>
              <a:rPr lang="pt-BR" dirty="0" err="1"/>
              <a:t>drones</a:t>
            </a:r>
            <a:r>
              <a:rPr lang="pt-BR" dirty="0"/>
              <a:t> e veículos aéreos não tripulados para digitalização, monitoramento e mapeamento.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8037AA6-6926-4A28-BE8C-5DA0F477FC5B}"/>
              </a:ext>
            </a:extLst>
          </p:cNvPr>
          <p:cNvSpPr/>
          <p:nvPr/>
        </p:nvSpPr>
        <p:spPr>
          <a:xfrm>
            <a:off x="647564" y="758456"/>
            <a:ext cx="7992888" cy="33672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3CB1EB5-24B2-42BD-B5AF-AB17356512B2}"/>
              </a:ext>
            </a:extLst>
          </p:cNvPr>
          <p:cNvSpPr/>
          <p:nvPr/>
        </p:nvSpPr>
        <p:spPr>
          <a:xfrm>
            <a:off x="647564" y="4384138"/>
            <a:ext cx="8014407" cy="1477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5808B49-0209-4E88-9521-F293BC2472AB}"/>
              </a:ext>
            </a:extLst>
          </p:cNvPr>
          <p:cNvSpPr txBox="1"/>
          <p:nvPr/>
        </p:nvSpPr>
        <p:spPr>
          <a:xfrm>
            <a:off x="576428" y="6003725"/>
            <a:ext cx="824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pt-BR" sz="1400" i="1" dirty="0">
                <a:latin typeface="+mj-lt"/>
              </a:rPr>
              <a:t>Fonte : </a:t>
            </a:r>
            <a:r>
              <a:rPr lang="pt-BR" sz="1400" i="1" dirty="0" err="1">
                <a:latin typeface="+mj-lt"/>
              </a:rPr>
              <a:t>McKinsey</a:t>
            </a:r>
            <a:r>
              <a:rPr lang="pt-BR" sz="1400" i="1" dirty="0">
                <a:latin typeface="+mj-lt"/>
              </a:rPr>
              <a:t> Global </a:t>
            </a:r>
            <a:r>
              <a:rPr lang="pt-BR" sz="1400" i="1" dirty="0" err="1">
                <a:latin typeface="+mj-lt"/>
              </a:rPr>
              <a:t>Institute</a:t>
            </a:r>
            <a:r>
              <a:rPr lang="pt-BR" sz="1400" i="1" dirty="0">
                <a:latin typeface="+mj-lt"/>
              </a:rPr>
              <a:t> - </a:t>
            </a:r>
            <a:r>
              <a:rPr lang="pt-BR" sz="1400" i="1" dirty="0" err="1">
                <a:latin typeface="+mj-lt"/>
              </a:rPr>
              <a:t>Reinventing</a:t>
            </a:r>
            <a:r>
              <a:rPr lang="pt-BR" sz="1400" i="1" dirty="0">
                <a:latin typeface="+mj-lt"/>
              </a:rPr>
              <a:t> </a:t>
            </a:r>
            <a:r>
              <a:rPr lang="pt-BR" sz="1400" i="1" dirty="0" err="1">
                <a:latin typeface="+mj-lt"/>
              </a:rPr>
              <a:t>construction</a:t>
            </a:r>
            <a:r>
              <a:rPr lang="pt-BR" sz="1400" i="1" dirty="0">
                <a:latin typeface="+mj-lt"/>
              </a:rPr>
              <a:t>: A </a:t>
            </a:r>
            <a:r>
              <a:rPr lang="pt-BR" sz="1400" i="1" dirty="0" err="1">
                <a:latin typeface="+mj-lt"/>
              </a:rPr>
              <a:t>route</a:t>
            </a:r>
            <a:r>
              <a:rPr lang="pt-BR" sz="1400" i="1" dirty="0">
                <a:latin typeface="+mj-lt"/>
              </a:rPr>
              <a:t> </a:t>
            </a:r>
            <a:r>
              <a:rPr lang="pt-BR" sz="1400" i="1" dirty="0" err="1">
                <a:latin typeface="+mj-lt"/>
              </a:rPr>
              <a:t>to</a:t>
            </a:r>
            <a:r>
              <a:rPr lang="pt-BR" sz="1400" i="1" dirty="0">
                <a:latin typeface="+mj-lt"/>
              </a:rPr>
              <a:t> </a:t>
            </a:r>
            <a:r>
              <a:rPr lang="pt-BR" sz="1400" i="1" dirty="0" err="1">
                <a:latin typeface="+mj-lt"/>
              </a:rPr>
              <a:t>higher</a:t>
            </a:r>
            <a:r>
              <a:rPr lang="pt-BR" sz="1400" i="1" dirty="0">
                <a:latin typeface="+mj-lt"/>
              </a:rPr>
              <a:t> </a:t>
            </a:r>
            <a:r>
              <a:rPr lang="pt-BR" sz="1400" i="1" dirty="0" err="1">
                <a:latin typeface="+mj-lt"/>
              </a:rPr>
              <a:t>productivity</a:t>
            </a:r>
            <a:r>
              <a:rPr lang="pt-BR" sz="1400" i="1" dirty="0">
                <a:latin typeface="+mj-lt"/>
              </a:rPr>
              <a:t>- FEBRUARY 2017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371068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4D0E8B3-AAF0-4AE1-B73D-CF37248FFE1E}"/>
              </a:ext>
            </a:extLst>
          </p:cNvPr>
          <p:cNvSpPr txBox="1"/>
          <p:nvPr/>
        </p:nvSpPr>
        <p:spPr>
          <a:xfrm>
            <a:off x="820878" y="14518"/>
            <a:ext cx="7521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PROJETO MODULAR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798A639-9269-4A3F-8D98-463FC6CFBC04}"/>
              </a:ext>
            </a:extLst>
          </p:cNvPr>
          <p:cNvGrpSpPr/>
          <p:nvPr/>
        </p:nvGrpSpPr>
        <p:grpSpPr>
          <a:xfrm>
            <a:off x="752358" y="789809"/>
            <a:ext cx="7651798" cy="5184000"/>
            <a:chOff x="752358" y="621634"/>
            <a:chExt cx="7651798" cy="4686089"/>
          </a:xfrm>
        </p:grpSpPr>
        <p:grpSp>
          <p:nvGrpSpPr>
            <p:cNvPr id="11" name="Grupo 25">
              <a:extLst>
                <a:ext uri="{FF2B5EF4-FFF2-40B4-BE49-F238E27FC236}">
                  <a16:creationId xmlns:a16="http://schemas.microsoft.com/office/drawing/2014/main" id="{DB237278-FA22-4A35-A0D3-D94AC6875522}"/>
                </a:ext>
              </a:extLst>
            </p:cNvPr>
            <p:cNvGrpSpPr/>
            <p:nvPr/>
          </p:nvGrpSpPr>
          <p:grpSpPr>
            <a:xfrm>
              <a:off x="752358" y="1429184"/>
              <a:ext cx="7645981" cy="847252"/>
              <a:chOff x="742443" y="908720"/>
              <a:chExt cx="7645981" cy="1180876"/>
            </a:xfrm>
          </p:grpSpPr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9FE9B853-4BC5-44E2-99F8-C7D7B3D2D570}"/>
                  </a:ext>
                </a:extLst>
              </p:cNvPr>
              <p:cNvSpPr txBox="1"/>
              <p:nvPr/>
            </p:nvSpPr>
            <p:spPr>
              <a:xfrm>
                <a:off x="742443" y="1337852"/>
                <a:ext cx="7645981" cy="751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800"/>
                  </a:lnSpc>
                  <a:spcBef>
                    <a:spcPct val="0"/>
                  </a:spcBef>
                </a:pPr>
                <a:r>
                  <a:rPr lang="pt-BR" sz="2400" dirty="0">
                    <a:latin typeface="+mj-lt"/>
                  </a:rPr>
                  <a:t>BIM &amp; PADRÃO</a:t>
                </a:r>
              </a:p>
            </p:txBody>
          </p:sp>
          <p:cxnSp>
            <p:nvCxnSpPr>
              <p:cNvPr id="13" name="Conector de seta reta 7">
                <a:extLst>
                  <a:ext uri="{FF2B5EF4-FFF2-40B4-BE49-F238E27FC236}">
                    <a16:creationId xmlns:a16="http://schemas.microsoft.com/office/drawing/2014/main" id="{9FE94F7B-5780-43A0-8FB2-2CBFEFE3E5FE}"/>
                  </a:ext>
                </a:extLst>
              </p:cNvPr>
              <p:cNvCxnSpPr/>
              <p:nvPr/>
            </p:nvCxnSpPr>
            <p:spPr>
              <a:xfrm>
                <a:off x="4565433" y="908720"/>
                <a:ext cx="6568" cy="64807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Conector de seta reta 10">
              <a:extLst>
                <a:ext uri="{FF2B5EF4-FFF2-40B4-BE49-F238E27FC236}">
                  <a16:creationId xmlns:a16="http://schemas.microsoft.com/office/drawing/2014/main" id="{0428709D-A688-4CF3-B780-ED71145652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9088" y="2393582"/>
              <a:ext cx="287061" cy="4051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82761CAE-9293-46A3-8465-6A61561C43F0}"/>
                </a:ext>
              </a:extLst>
            </p:cNvPr>
            <p:cNvSpPr txBox="1"/>
            <p:nvPr/>
          </p:nvSpPr>
          <p:spPr>
            <a:xfrm>
              <a:off x="758175" y="621634"/>
              <a:ext cx="7645981" cy="744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800"/>
                </a:lnSpc>
                <a:spcBef>
                  <a:spcPct val="0"/>
                </a:spcBef>
              </a:pPr>
              <a:r>
                <a:rPr lang="pt-BR" sz="2400" dirty="0">
                  <a:latin typeface="+mj-lt"/>
                </a:rPr>
                <a:t>AUMENTO DA QUALIDADE E PRODUTIVIDADE</a:t>
              </a:r>
            </a:p>
          </p:txBody>
        </p:sp>
        <p:grpSp>
          <p:nvGrpSpPr>
            <p:cNvPr id="16" name="Grupo 29">
              <a:extLst>
                <a:ext uri="{FF2B5EF4-FFF2-40B4-BE49-F238E27FC236}">
                  <a16:creationId xmlns:a16="http://schemas.microsoft.com/office/drawing/2014/main" id="{EB76E268-6712-4EFA-BF75-9E0E6D5313A0}"/>
                </a:ext>
              </a:extLst>
            </p:cNvPr>
            <p:cNvGrpSpPr/>
            <p:nvPr/>
          </p:nvGrpSpPr>
          <p:grpSpPr>
            <a:xfrm>
              <a:off x="2571291" y="3363188"/>
              <a:ext cx="4019066" cy="1944535"/>
              <a:chOff x="2748361" y="2764905"/>
              <a:chExt cx="3653696" cy="1977929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C0F5A17-BA47-4BBC-A9EF-8FA0FFC5312C}"/>
                  </a:ext>
                </a:extLst>
              </p:cNvPr>
              <p:cNvSpPr/>
              <p:nvPr/>
            </p:nvSpPr>
            <p:spPr>
              <a:xfrm>
                <a:off x="2748361" y="3403277"/>
                <a:ext cx="3653696" cy="133955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8" name="Conector de seta reta 6">
                <a:extLst>
                  <a:ext uri="{FF2B5EF4-FFF2-40B4-BE49-F238E27FC236}">
                    <a16:creationId xmlns:a16="http://schemas.microsoft.com/office/drawing/2014/main" id="{D06A1EBC-E62E-4D6B-B61A-E9486EE7A5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62439" y="2764905"/>
                <a:ext cx="2995" cy="57821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D0C5146-B68D-4F25-BA29-1B8E6B23ABE3}"/>
                  </a:ext>
                </a:extLst>
              </p:cNvPr>
              <p:cNvSpPr txBox="1"/>
              <p:nvPr/>
            </p:nvSpPr>
            <p:spPr>
              <a:xfrm>
                <a:off x="3191009" y="3965923"/>
                <a:ext cx="2742860" cy="375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i="1" dirty="0"/>
                  <a:t>NOVA FORMA DE CONTRATAR</a:t>
                </a:r>
              </a:p>
            </p:txBody>
          </p:sp>
        </p:grpSp>
        <p:cxnSp>
          <p:nvCxnSpPr>
            <p:cNvPr id="20" name="Conector de seta reta 11">
              <a:extLst>
                <a:ext uri="{FF2B5EF4-FFF2-40B4-BE49-F238E27FC236}">
                  <a16:creationId xmlns:a16="http://schemas.microsoft.com/office/drawing/2014/main" id="{1379154C-7AA3-4887-A80F-454D1ED6A245}"/>
                </a:ext>
              </a:extLst>
            </p:cNvPr>
            <p:cNvCxnSpPr>
              <a:cxnSpLocks/>
            </p:cNvCxnSpPr>
            <p:nvPr/>
          </p:nvCxnSpPr>
          <p:spPr>
            <a:xfrm>
              <a:off x="5510590" y="2390099"/>
              <a:ext cx="287061" cy="4086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CD51118-0829-4AA8-B493-A3D89CB15ADA}"/>
                </a:ext>
              </a:extLst>
            </p:cNvPr>
            <p:cNvSpPr/>
            <p:nvPr/>
          </p:nvSpPr>
          <p:spPr>
            <a:xfrm>
              <a:off x="2496290" y="3127239"/>
              <a:ext cx="13764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Treinamento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1563B5D0-85D9-48DB-A5CF-2F4E531BED13}"/>
                </a:ext>
              </a:extLst>
            </p:cNvPr>
            <p:cNvSpPr/>
            <p:nvPr/>
          </p:nvSpPr>
          <p:spPr>
            <a:xfrm>
              <a:off x="2440233" y="2843786"/>
              <a:ext cx="15572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i="1" dirty="0"/>
                <a:t>APRENDIZADO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6113C907-1DCD-40FD-B849-2487A19F994B}"/>
                </a:ext>
              </a:extLst>
            </p:cNvPr>
            <p:cNvSpPr txBox="1"/>
            <p:nvPr/>
          </p:nvSpPr>
          <p:spPr>
            <a:xfrm>
              <a:off x="5049416" y="3120451"/>
              <a:ext cx="1923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i="1" dirty="0"/>
                <a:t> </a:t>
              </a:r>
              <a:r>
                <a:rPr lang="pt-BR" dirty="0"/>
                <a:t>Informação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3E1B05AF-BD81-47E6-8ACA-1C475696552E}"/>
                </a:ext>
              </a:extLst>
            </p:cNvPr>
            <p:cNvSpPr txBox="1"/>
            <p:nvPr/>
          </p:nvSpPr>
          <p:spPr>
            <a:xfrm>
              <a:off x="5254963" y="2840113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i="1" dirty="0"/>
                <a:t> EXPERTISE </a:t>
              </a:r>
              <a:endParaRPr lang="pt-BR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BB98753B-0716-480C-9E85-45441E4386A0}"/>
                </a:ext>
              </a:extLst>
            </p:cNvPr>
            <p:cNvSpPr txBox="1"/>
            <p:nvPr/>
          </p:nvSpPr>
          <p:spPr>
            <a:xfrm>
              <a:off x="3131973" y="4089570"/>
              <a:ext cx="2887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i="1" dirty="0"/>
                <a:t>NOVA FORMA DE PROJETAR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91F2C3AD-9889-47A3-9472-7F0AB5308491}"/>
                </a:ext>
              </a:extLst>
            </p:cNvPr>
            <p:cNvSpPr txBox="1"/>
            <p:nvPr/>
          </p:nvSpPr>
          <p:spPr>
            <a:xfrm>
              <a:off x="3063464" y="4927549"/>
              <a:ext cx="3017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i="1" dirty="0"/>
                <a:t>NOVA FORMA DE APROVAR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318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BED3DE23-760E-495A-9B1B-D1B39B4B5F91}"/>
              </a:ext>
            </a:extLst>
          </p:cNvPr>
          <p:cNvCxnSpPr>
            <a:cxnSpLocks/>
          </p:cNvCxnSpPr>
          <p:nvPr/>
        </p:nvCxnSpPr>
        <p:spPr>
          <a:xfrm>
            <a:off x="4087833" y="2580524"/>
            <a:ext cx="158417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10F6FAF-9ADA-475F-BAF0-6971B6247DD2}"/>
              </a:ext>
            </a:extLst>
          </p:cNvPr>
          <p:cNvSpPr txBox="1"/>
          <p:nvPr/>
        </p:nvSpPr>
        <p:spPr>
          <a:xfrm>
            <a:off x="179512" y="396166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PROJETOS PERSONALIZADOS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D2C02F9-DA48-4384-9CB2-133857221DF6}"/>
              </a:ext>
            </a:extLst>
          </p:cNvPr>
          <p:cNvGrpSpPr/>
          <p:nvPr/>
        </p:nvGrpSpPr>
        <p:grpSpPr>
          <a:xfrm>
            <a:off x="5931657" y="3662589"/>
            <a:ext cx="2588045" cy="1057933"/>
            <a:chOff x="5931657" y="3662589"/>
            <a:chExt cx="2588045" cy="1057933"/>
          </a:xfrm>
        </p:grpSpPr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BD0BEED1-2ED8-4598-8A70-07ADE20F980D}"/>
                </a:ext>
              </a:extLst>
            </p:cNvPr>
            <p:cNvSpPr txBox="1"/>
            <p:nvPr/>
          </p:nvSpPr>
          <p:spPr>
            <a:xfrm>
              <a:off x="6216023" y="3662589"/>
              <a:ext cx="230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PROJETOS PADRÕES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216A5DA2-2FEF-474B-AD29-2E0D21EC6AB9}"/>
                </a:ext>
              </a:extLst>
            </p:cNvPr>
            <p:cNvSpPr txBox="1"/>
            <p:nvPr/>
          </p:nvSpPr>
          <p:spPr>
            <a:xfrm>
              <a:off x="5931657" y="4000329"/>
              <a:ext cx="22281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MODULARES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A6E96681-5319-40C8-AE32-BA2F86FE56C6}"/>
                </a:ext>
              </a:extLst>
            </p:cNvPr>
            <p:cNvSpPr txBox="1"/>
            <p:nvPr/>
          </p:nvSpPr>
          <p:spPr>
            <a:xfrm>
              <a:off x="6095350" y="4320412"/>
              <a:ext cx="22281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CUSTOMIZÁVEIS</a:t>
              </a: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40927B6-A62A-4C0F-AAEA-264D54974268}"/>
              </a:ext>
            </a:extLst>
          </p:cNvPr>
          <p:cNvSpPr txBox="1"/>
          <p:nvPr/>
        </p:nvSpPr>
        <p:spPr>
          <a:xfrm>
            <a:off x="820878" y="14518"/>
            <a:ext cx="7521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MUDANÇA DE PARADIGMA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9950B9C-D00D-4229-AD43-B61E4338004B}"/>
              </a:ext>
            </a:extLst>
          </p:cNvPr>
          <p:cNvSpPr txBox="1"/>
          <p:nvPr/>
        </p:nvSpPr>
        <p:spPr>
          <a:xfrm>
            <a:off x="457926" y="2364896"/>
            <a:ext cx="2955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PROJETOS SOB DEMANDA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7537F73-6619-42B7-9F3E-6434D929D14E}"/>
              </a:ext>
            </a:extLst>
          </p:cNvPr>
          <p:cNvSpPr txBox="1"/>
          <p:nvPr/>
        </p:nvSpPr>
        <p:spPr>
          <a:xfrm>
            <a:off x="5736389" y="2224682"/>
            <a:ext cx="2857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PROJETOS PARA DEMANDA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1689086-C605-4B42-B293-6AFBBC365713}"/>
              </a:ext>
            </a:extLst>
          </p:cNvPr>
          <p:cNvSpPr txBox="1"/>
          <p:nvPr/>
        </p:nvSpPr>
        <p:spPr>
          <a:xfrm>
            <a:off x="4572000" y="2164841"/>
            <a:ext cx="672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para</a:t>
            </a: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F61EFE88-D0F7-49B8-A19E-D586897C5119}"/>
              </a:ext>
            </a:extLst>
          </p:cNvPr>
          <p:cNvCxnSpPr>
            <a:cxnSpLocks/>
          </p:cNvCxnSpPr>
          <p:nvPr/>
        </p:nvCxnSpPr>
        <p:spPr>
          <a:xfrm>
            <a:off x="4093093" y="4141315"/>
            <a:ext cx="158417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0BC85DC-7D84-4EBA-94F2-D0E01F71C264}"/>
              </a:ext>
            </a:extLst>
          </p:cNvPr>
          <p:cNvSpPr txBox="1"/>
          <p:nvPr/>
        </p:nvSpPr>
        <p:spPr>
          <a:xfrm>
            <a:off x="4577260" y="3725632"/>
            <a:ext cx="672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para</a:t>
            </a:r>
          </a:p>
        </p:txBody>
      </p:sp>
    </p:spTree>
    <p:extLst>
      <p:ext uri="{BB962C8B-B14F-4D97-AF65-F5344CB8AC3E}">
        <p14:creationId xmlns:p14="http://schemas.microsoft.com/office/powerpoint/2010/main" val="12814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27F62B4-96BF-482F-B87D-543A59C084FF}"/>
              </a:ext>
            </a:extLst>
          </p:cNvPr>
          <p:cNvSpPr txBox="1"/>
          <p:nvPr/>
        </p:nvSpPr>
        <p:spPr>
          <a:xfrm>
            <a:off x="0" y="26216"/>
            <a:ext cx="899715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PADRONIZAÇÃO DAS UNIDADES CONSTRUTIVAS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05763A1-F67B-4139-BA87-9886F0D3050D}"/>
              </a:ext>
            </a:extLst>
          </p:cNvPr>
          <p:cNvGrpSpPr>
            <a:grpSpLocks noChangeAspect="1"/>
          </p:cNvGrpSpPr>
          <p:nvPr/>
        </p:nvGrpSpPr>
        <p:grpSpPr>
          <a:xfrm>
            <a:off x="249414" y="1068723"/>
            <a:ext cx="8645172" cy="5117976"/>
            <a:chOff x="406968" y="829727"/>
            <a:chExt cx="8383740" cy="4963208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C4B7A014-75B0-4E08-9895-66C78AAA6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052" y="829727"/>
              <a:ext cx="3438242" cy="4538476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AFE801D3-E4F6-43A6-AEC8-D474C95A334A}"/>
                </a:ext>
              </a:extLst>
            </p:cNvPr>
            <p:cNvSpPr txBox="1"/>
            <p:nvPr/>
          </p:nvSpPr>
          <p:spPr>
            <a:xfrm>
              <a:off x="406968" y="2236487"/>
              <a:ext cx="2891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pt-BR" sz="2400" dirty="0">
                  <a:latin typeface="+mj-lt"/>
                </a:rPr>
                <a:t>A padronização abrange todas as  unidades construtivas como estações, salas técnicas, vias e pátios.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53A7D821-1719-4BCB-BA36-4A00C315CD11}"/>
                </a:ext>
              </a:extLst>
            </p:cNvPr>
            <p:cNvSpPr txBox="1"/>
            <p:nvPr/>
          </p:nvSpPr>
          <p:spPr>
            <a:xfrm>
              <a:off x="4966851" y="2379517"/>
              <a:ext cx="382385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>
                  <a:latin typeface="+mj-lt"/>
                </a:rPr>
                <a:t>Os padrões terão impacto positivo na  qualidade e produtividade na elaboração dos projetos, na qualidade das obras e nos custos e prazos. 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DB12680F-F18A-4DBA-8396-AF6B303A9599}"/>
                </a:ext>
              </a:extLst>
            </p:cNvPr>
            <p:cNvSpPr txBox="1"/>
            <p:nvPr/>
          </p:nvSpPr>
          <p:spPr>
            <a:xfrm>
              <a:off x="687608" y="5368203"/>
              <a:ext cx="777795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pt-BR" sz="2400" dirty="0">
                  <a:latin typeface="+mj-lt"/>
                </a:rPr>
                <a:t>Modelagem 3D da VSE (</a:t>
              </a:r>
              <a:r>
                <a:rPr lang="pt-BR" sz="2400" i="1" dirty="0">
                  <a:latin typeface="+mj-lt"/>
                </a:rPr>
                <a:t>Ventilação e Saída de Emergência</a:t>
              </a:r>
              <a:r>
                <a:rPr lang="pt-BR" sz="2400" dirty="0">
                  <a:latin typeface="+mj-lt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10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532BF20-01CB-4661-BA9F-64138234FB10}"/>
              </a:ext>
            </a:extLst>
          </p:cNvPr>
          <p:cNvSpPr/>
          <p:nvPr/>
        </p:nvSpPr>
        <p:spPr>
          <a:xfrm>
            <a:off x="1255982" y="5523879"/>
            <a:ext cx="6626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Nos anos 1990 as estações foram concebidas com plataformas em túneis convencionais e acessos em poços circulares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A0D9E9-D8F1-41F5-AA7B-09FB7A79013A}"/>
              </a:ext>
            </a:extLst>
          </p:cNvPr>
          <p:cNvSpPr txBox="1"/>
          <p:nvPr/>
        </p:nvSpPr>
        <p:spPr>
          <a:xfrm>
            <a:off x="0" y="26216"/>
            <a:ext cx="899715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CONCEITO PADRÃO DAS ESTAÇÕES EM TÚNEIS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243D85F-0131-40E3-AA9D-733FA1B59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914" y="843879"/>
            <a:ext cx="6328174" cy="4680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C0DBF7-92D9-4AF2-A2BF-52F446EB6053}"/>
              </a:ext>
            </a:extLst>
          </p:cNvPr>
          <p:cNvSpPr txBox="1"/>
          <p:nvPr/>
        </p:nvSpPr>
        <p:spPr>
          <a:xfrm>
            <a:off x="4918842" y="1334121"/>
            <a:ext cx="1566041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Salas Técnicas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CE93249-A8DA-4655-9A50-31BA4BAEB56B}"/>
              </a:ext>
            </a:extLst>
          </p:cNvPr>
          <p:cNvSpPr txBox="1"/>
          <p:nvPr/>
        </p:nvSpPr>
        <p:spPr>
          <a:xfrm>
            <a:off x="3371193" y="4108250"/>
            <a:ext cx="2401613" cy="6463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Poços laterais ou sobre o túnel das plataformas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1517208-AF2B-4060-A43D-35A0EEDC2E50}"/>
              </a:ext>
            </a:extLst>
          </p:cNvPr>
          <p:cNvSpPr/>
          <p:nvPr/>
        </p:nvSpPr>
        <p:spPr>
          <a:xfrm>
            <a:off x="5065986" y="3342290"/>
            <a:ext cx="1418897" cy="53307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12247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0F61808-2F6B-4A2C-9398-78242E3F9290}"/>
              </a:ext>
            </a:extLst>
          </p:cNvPr>
          <p:cNvSpPr txBox="1"/>
          <p:nvPr/>
        </p:nvSpPr>
        <p:spPr>
          <a:xfrm rot="19415418">
            <a:off x="1446878" y="3585561"/>
            <a:ext cx="1566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Túnel das plataformas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2DAE668-A9CF-4078-B791-4B826E1F23AB}"/>
              </a:ext>
            </a:extLst>
          </p:cNvPr>
          <p:cNvSpPr/>
          <p:nvPr/>
        </p:nvSpPr>
        <p:spPr>
          <a:xfrm rot="310794">
            <a:off x="1957220" y="2421269"/>
            <a:ext cx="870063" cy="2798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AAA4E43-96B6-46F9-A28B-95375FAB69E6}"/>
              </a:ext>
            </a:extLst>
          </p:cNvPr>
          <p:cNvSpPr txBox="1"/>
          <p:nvPr/>
        </p:nvSpPr>
        <p:spPr>
          <a:xfrm rot="180531">
            <a:off x="1920693" y="2510479"/>
            <a:ext cx="174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Túnel de Ligação</a:t>
            </a:r>
          </a:p>
        </p:txBody>
      </p:sp>
    </p:spTree>
    <p:extLst>
      <p:ext uri="{BB962C8B-B14F-4D97-AF65-F5344CB8AC3E}">
        <p14:creationId xmlns:p14="http://schemas.microsoft.com/office/powerpoint/2010/main" val="187577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E127D8B-2106-4E64-96A7-543546810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93" y="599293"/>
            <a:ext cx="6788414" cy="57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7A45CC5-2E60-4C88-9D0D-2AB4938F01AF}"/>
              </a:ext>
            </a:extLst>
          </p:cNvPr>
          <p:cNvSpPr txBox="1"/>
          <p:nvPr/>
        </p:nvSpPr>
        <p:spPr>
          <a:xfrm>
            <a:off x="820878" y="14518"/>
            <a:ext cx="7521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ELEMENTOS ESTRUTURAIS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7B617CA0-A011-457F-8DC0-69ABA041310F}"/>
              </a:ext>
            </a:extLst>
          </p:cNvPr>
          <p:cNvCxnSpPr/>
          <p:nvPr/>
        </p:nvCxnSpPr>
        <p:spPr>
          <a:xfrm>
            <a:off x="3405352" y="3552497"/>
            <a:ext cx="0" cy="1261241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25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1DC52B0-3A40-4499-A633-1A7AC0E712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74" y="848333"/>
            <a:ext cx="6453767" cy="5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17970DB-02D5-4DD1-B4BC-D3AB0C4E5F5F}"/>
              </a:ext>
            </a:extLst>
          </p:cNvPr>
          <p:cNvSpPr txBox="1"/>
          <p:nvPr/>
        </p:nvSpPr>
        <p:spPr>
          <a:xfrm>
            <a:off x="0" y="145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ELEMENTOS DE CONDICIONAMENTO DO MACIÇO </a:t>
            </a:r>
          </a:p>
        </p:txBody>
      </p:sp>
    </p:spTree>
    <p:extLst>
      <p:ext uri="{BB962C8B-B14F-4D97-AF65-F5344CB8AC3E}">
        <p14:creationId xmlns:p14="http://schemas.microsoft.com/office/powerpoint/2010/main" val="4101824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A863E4A767B645A753A89A466BB2CA" ma:contentTypeVersion="3" ma:contentTypeDescription="Crie um novo documento." ma:contentTypeScope="" ma:versionID="21b8d65b8643f4c4270dc336422167ef">
  <xsd:schema xmlns:xsd="http://www.w3.org/2001/XMLSchema" xmlns:xs="http://www.w3.org/2001/XMLSchema" xmlns:p="http://schemas.microsoft.com/office/2006/metadata/properties" xmlns:ns2="71666f37-1e2e-4253-82a3-76bf841ee114" targetNamespace="http://schemas.microsoft.com/office/2006/metadata/properties" ma:root="true" ma:fieldsID="be5c8b9539362f619250306c7c13cdeb" ns2:_="">
    <xsd:import namespace="71666f37-1e2e-4253-82a3-76bf841ee1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66f37-1e2e-4253-82a3-76bf841ee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485940-ADF4-4CA3-9481-EFF9199D6CFF}"/>
</file>

<file path=customXml/itemProps2.xml><?xml version="1.0" encoding="utf-8"?>
<ds:datastoreItem xmlns:ds="http://schemas.openxmlformats.org/officeDocument/2006/customXml" ds:itemID="{19E6D6F7-0D16-410C-BC12-23C5188911DE}"/>
</file>

<file path=customXml/itemProps3.xml><?xml version="1.0" encoding="utf-8"?>
<ds:datastoreItem xmlns:ds="http://schemas.openxmlformats.org/officeDocument/2006/customXml" ds:itemID="{CD44BBCB-37FC-46A7-9EC5-7DD78B2F654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5323</TotalTime>
  <Words>813</Words>
  <Application>Microsoft Office PowerPoint</Application>
  <PresentationFormat>Apresentação na tela (4:3)</PresentationFormat>
  <Paragraphs>150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Calibri Light</vt:lpstr>
      <vt:lpstr>Calibri</vt:lpstr>
      <vt:lpstr>Arial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Comunica Estudio</dc:creator>
  <cp:lastModifiedBy>Ricardo Luiz Leonardo Leite</cp:lastModifiedBy>
  <cp:revision>163</cp:revision>
  <dcterms:created xsi:type="dcterms:W3CDTF">2019-06-17T19:57:39Z</dcterms:created>
  <dcterms:modified xsi:type="dcterms:W3CDTF">2020-08-03T19:29:15Z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0x01010055A863E4A767B645A753A89A466BB2CA</vt:lpwstr>
  </property>
</Properties>
</file>